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62" r:id="rId5"/>
    <p:sldId id="263" r:id="rId6"/>
    <p:sldId id="268" r:id="rId7"/>
    <p:sldId id="261" r:id="rId8"/>
    <p:sldId id="264" r:id="rId9"/>
    <p:sldId id="265" r:id="rId10"/>
    <p:sldId id="266" r:id="rId11"/>
    <p:sldId id="267" r:id="rId12"/>
    <p:sldId id="270" r:id="rId13"/>
    <p:sldId id="269" r:id="rId14"/>
    <p:sldId id="271" r:id="rId15"/>
    <p:sldId id="272" r:id="rId16"/>
    <p:sldId id="275" r:id="rId17"/>
    <p:sldId id="276" r:id="rId18"/>
    <p:sldId id="274" r:id="rId19"/>
    <p:sldId id="273" r:id="rId20"/>
    <p:sldId id="277" r:id="rId21"/>
    <p:sldId id="278" r:id="rId22"/>
    <p:sldId id="279" r:id="rId23"/>
    <p:sldId id="280" r:id="rId24"/>
    <p:sldId id="281" r:id="rId25"/>
    <p:sldId id="282" r:id="rId26"/>
    <p:sldId id="283" r:id="rId27"/>
    <p:sldId id="259" r:id="rId28"/>
    <p:sldId id="284" r:id="rId29"/>
    <p:sldId id="285" r:id="rId30"/>
    <p:sldId id="286" r:id="rId31"/>
    <p:sldId id="287" r:id="rId32"/>
    <p:sldId id="290" r:id="rId33"/>
    <p:sldId id="288" r:id="rId34"/>
    <p:sldId id="291" r:id="rId35"/>
    <p:sldId id="260" r:id="rId36"/>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AB059"/>
    <a:srgbClr val="23D5F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129" autoAdjust="0"/>
    <p:restoredTop sz="94660"/>
  </p:normalViewPr>
  <p:slideViewPr>
    <p:cSldViewPr snapToGrid="0">
      <p:cViewPr varScale="1">
        <p:scale>
          <a:sx n="86" d="100"/>
          <a:sy n="86" d="100"/>
        </p:scale>
        <p:origin x="662"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1524000" y="1122363"/>
            <a:ext cx="9144000" cy="2387600"/>
          </a:xfrm>
        </p:spPr>
        <p:txBody>
          <a:bodyPr anchor="b"/>
          <a:lstStyle>
            <a:lvl1pPr algn="ctr">
              <a:defRPr sz="6000"/>
            </a:lvl1pPr>
          </a:lstStyle>
          <a:p>
            <a:r>
              <a:rPr lang="fr-FR" smtClean="0"/>
              <a:t>Modifiez le style du titre</a:t>
            </a:r>
            <a:endParaRPr lang="fr-FR"/>
          </a:p>
        </p:txBody>
      </p:sp>
      <p:sp>
        <p:nvSpPr>
          <p:cNvPr id="3" name="Sous-titr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smtClean="0"/>
              <a:t>Modifiez le style des sous-titres du masque</a:t>
            </a:r>
            <a:endParaRPr lang="fr-FR"/>
          </a:p>
        </p:txBody>
      </p:sp>
      <p:sp>
        <p:nvSpPr>
          <p:cNvPr id="4" name="Espace réservé de la date 3"/>
          <p:cNvSpPr>
            <a:spLocks noGrp="1"/>
          </p:cNvSpPr>
          <p:nvPr>
            <p:ph type="dt" sz="half" idx="10"/>
          </p:nvPr>
        </p:nvSpPr>
        <p:spPr/>
        <p:txBody>
          <a:bodyPr/>
          <a:lstStyle/>
          <a:p>
            <a:fld id="{80996C04-8918-4D5B-8F07-D9D424DAE65B}" type="datetimeFigureOut">
              <a:rPr lang="fr-FR" smtClean="0"/>
              <a:t>22/03/2017</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E14C624E-2827-40A5-9F24-3CB48132557E}" type="slidenum">
              <a:rPr lang="fr-FR" smtClean="0"/>
              <a:t>‹N°›</a:t>
            </a:fld>
            <a:endParaRPr lang="fr-FR"/>
          </a:p>
        </p:txBody>
      </p:sp>
    </p:spTree>
    <p:extLst>
      <p:ext uri="{BB962C8B-B14F-4D97-AF65-F5344CB8AC3E}">
        <p14:creationId xmlns:p14="http://schemas.microsoft.com/office/powerpoint/2010/main" val="5198387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texte vertical 2"/>
          <p:cNvSpPr>
            <a:spLocks noGrp="1"/>
          </p:cNvSpPr>
          <p:nvPr>
            <p:ph type="body" orient="vert" idx="1"/>
          </p:nvPr>
        </p:nvSpPr>
        <p:spPr/>
        <p:txBody>
          <a:bodyPr vert="eaVert"/>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80996C04-8918-4D5B-8F07-D9D424DAE65B}" type="datetimeFigureOut">
              <a:rPr lang="fr-FR" smtClean="0"/>
              <a:t>22/03/2017</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E14C624E-2827-40A5-9F24-3CB48132557E}" type="slidenum">
              <a:rPr lang="fr-FR" smtClean="0"/>
              <a:t>‹N°›</a:t>
            </a:fld>
            <a:endParaRPr lang="fr-FR"/>
          </a:p>
        </p:txBody>
      </p:sp>
    </p:spTree>
    <p:extLst>
      <p:ext uri="{BB962C8B-B14F-4D97-AF65-F5344CB8AC3E}">
        <p14:creationId xmlns:p14="http://schemas.microsoft.com/office/powerpoint/2010/main" val="3781497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8724900" y="365125"/>
            <a:ext cx="2628900" cy="5811838"/>
          </a:xfrm>
        </p:spPr>
        <p:txBody>
          <a:bodyPr vert="eaVert"/>
          <a:lstStyle/>
          <a:p>
            <a:r>
              <a:rPr lang="fr-FR" smtClean="0"/>
              <a:t>Modifiez le style du titre</a:t>
            </a:r>
            <a:endParaRPr lang="fr-FR"/>
          </a:p>
        </p:txBody>
      </p:sp>
      <p:sp>
        <p:nvSpPr>
          <p:cNvPr id="3" name="Espace réservé du texte vertical 2"/>
          <p:cNvSpPr>
            <a:spLocks noGrp="1"/>
          </p:cNvSpPr>
          <p:nvPr>
            <p:ph type="body" orient="vert" idx="1"/>
          </p:nvPr>
        </p:nvSpPr>
        <p:spPr>
          <a:xfrm>
            <a:off x="838200" y="365125"/>
            <a:ext cx="7734300" cy="5811838"/>
          </a:xfrm>
        </p:spPr>
        <p:txBody>
          <a:bodyPr vert="eaVert"/>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80996C04-8918-4D5B-8F07-D9D424DAE65B}" type="datetimeFigureOut">
              <a:rPr lang="fr-FR" smtClean="0"/>
              <a:t>22/03/2017</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E14C624E-2827-40A5-9F24-3CB48132557E}" type="slidenum">
              <a:rPr lang="fr-FR" smtClean="0"/>
              <a:t>‹N°›</a:t>
            </a:fld>
            <a:endParaRPr lang="fr-FR"/>
          </a:p>
        </p:txBody>
      </p:sp>
    </p:spTree>
    <p:extLst>
      <p:ext uri="{BB962C8B-B14F-4D97-AF65-F5344CB8AC3E}">
        <p14:creationId xmlns:p14="http://schemas.microsoft.com/office/powerpoint/2010/main" val="21752907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contenu 2"/>
          <p:cNvSpPr>
            <a:spLocks noGrp="1"/>
          </p:cNvSpPr>
          <p:nvPr>
            <p:ph idx="1"/>
          </p:nvPr>
        </p:nvSpPr>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80996C04-8918-4D5B-8F07-D9D424DAE65B}" type="datetimeFigureOut">
              <a:rPr lang="fr-FR" smtClean="0"/>
              <a:t>22/03/2017</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E14C624E-2827-40A5-9F24-3CB48132557E}" type="slidenum">
              <a:rPr lang="fr-FR" smtClean="0"/>
              <a:t>‹N°›</a:t>
            </a:fld>
            <a:endParaRPr lang="fr-FR"/>
          </a:p>
        </p:txBody>
      </p:sp>
    </p:spTree>
    <p:extLst>
      <p:ext uri="{BB962C8B-B14F-4D97-AF65-F5344CB8AC3E}">
        <p14:creationId xmlns:p14="http://schemas.microsoft.com/office/powerpoint/2010/main" val="10354793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831850" y="1709738"/>
            <a:ext cx="10515600" cy="2852737"/>
          </a:xfrm>
        </p:spPr>
        <p:txBody>
          <a:bodyPr anchor="b"/>
          <a:lstStyle>
            <a:lvl1pPr>
              <a:defRPr sz="6000"/>
            </a:lvl1pPr>
          </a:lstStyle>
          <a:p>
            <a:r>
              <a:rPr lang="fr-FR" smtClean="0"/>
              <a:t>Modifiez le style du titre</a:t>
            </a:r>
            <a:endParaRPr lang="fr-FR"/>
          </a:p>
        </p:txBody>
      </p:sp>
      <p:sp>
        <p:nvSpPr>
          <p:cNvPr id="3" name="Espace réservé du texte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smtClean="0"/>
              <a:t>Modifiez les styles du texte du masque</a:t>
            </a:r>
          </a:p>
        </p:txBody>
      </p:sp>
      <p:sp>
        <p:nvSpPr>
          <p:cNvPr id="4" name="Espace réservé de la date 3"/>
          <p:cNvSpPr>
            <a:spLocks noGrp="1"/>
          </p:cNvSpPr>
          <p:nvPr>
            <p:ph type="dt" sz="half" idx="10"/>
          </p:nvPr>
        </p:nvSpPr>
        <p:spPr/>
        <p:txBody>
          <a:bodyPr/>
          <a:lstStyle/>
          <a:p>
            <a:fld id="{80996C04-8918-4D5B-8F07-D9D424DAE65B}" type="datetimeFigureOut">
              <a:rPr lang="fr-FR" smtClean="0"/>
              <a:t>22/03/2017</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E14C624E-2827-40A5-9F24-3CB48132557E}" type="slidenum">
              <a:rPr lang="fr-FR" smtClean="0"/>
              <a:t>‹N°›</a:t>
            </a:fld>
            <a:endParaRPr lang="fr-FR"/>
          </a:p>
        </p:txBody>
      </p:sp>
    </p:spTree>
    <p:extLst>
      <p:ext uri="{BB962C8B-B14F-4D97-AF65-F5344CB8AC3E}">
        <p14:creationId xmlns:p14="http://schemas.microsoft.com/office/powerpoint/2010/main" val="2823290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contenu 2"/>
          <p:cNvSpPr>
            <a:spLocks noGrp="1"/>
          </p:cNvSpPr>
          <p:nvPr>
            <p:ph sz="half" idx="1"/>
          </p:nvPr>
        </p:nvSpPr>
        <p:spPr>
          <a:xfrm>
            <a:off x="838200" y="1825625"/>
            <a:ext cx="5181600" cy="4351338"/>
          </a:xfrm>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contenu 3"/>
          <p:cNvSpPr>
            <a:spLocks noGrp="1"/>
          </p:cNvSpPr>
          <p:nvPr>
            <p:ph sz="half" idx="2"/>
          </p:nvPr>
        </p:nvSpPr>
        <p:spPr>
          <a:xfrm>
            <a:off x="6172200" y="1825625"/>
            <a:ext cx="5181600" cy="4351338"/>
          </a:xfrm>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e la date 4"/>
          <p:cNvSpPr>
            <a:spLocks noGrp="1"/>
          </p:cNvSpPr>
          <p:nvPr>
            <p:ph type="dt" sz="half" idx="10"/>
          </p:nvPr>
        </p:nvSpPr>
        <p:spPr/>
        <p:txBody>
          <a:bodyPr/>
          <a:lstStyle/>
          <a:p>
            <a:fld id="{80996C04-8918-4D5B-8F07-D9D424DAE65B}" type="datetimeFigureOut">
              <a:rPr lang="fr-FR" smtClean="0"/>
              <a:t>22/03/2017</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E14C624E-2827-40A5-9F24-3CB48132557E}" type="slidenum">
              <a:rPr lang="fr-FR" smtClean="0"/>
              <a:t>‹N°›</a:t>
            </a:fld>
            <a:endParaRPr lang="fr-FR"/>
          </a:p>
        </p:txBody>
      </p:sp>
    </p:spTree>
    <p:extLst>
      <p:ext uri="{BB962C8B-B14F-4D97-AF65-F5344CB8AC3E}">
        <p14:creationId xmlns:p14="http://schemas.microsoft.com/office/powerpoint/2010/main" val="39508412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839788" y="365125"/>
            <a:ext cx="10515600" cy="1325563"/>
          </a:xfrm>
        </p:spPr>
        <p:txBody>
          <a:bodyPr/>
          <a:lstStyle/>
          <a:p>
            <a:r>
              <a:rPr lang="fr-FR" smtClean="0"/>
              <a:t>Modifiez le style du titre</a:t>
            </a:r>
            <a:endParaRPr lang="fr-FR"/>
          </a:p>
        </p:txBody>
      </p:sp>
      <p:sp>
        <p:nvSpPr>
          <p:cNvPr id="3" name="Espace réservé du texte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Modifiez les styles du texte du masque</a:t>
            </a:r>
          </a:p>
        </p:txBody>
      </p:sp>
      <p:sp>
        <p:nvSpPr>
          <p:cNvPr id="4" name="Espace réservé du contenu 3"/>
          <p:cNvSpPr>
            <a:spLocks noGrp="1"/>
          </p:cNvSpPr>
          <p:nvPr>
            <p:ph sz="half" idx="2"/>
          </p:nvPr>
        </p:nvSpPr>
        <p:spPr>
          <a:xfrm>
            <a:off x="839788" y="2505075"/>
            <a:ext cx="5157787" cy="3684588"/>
          </a:xfrm>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u texte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Modifiez les styles du texte du masque</a:t>
            </a:r>
          </a:p>
        </p:txBody>
      </p:sp>
      <p:sp>
        <p:nvSpPr>
          <p:cNvPr id="6" name="Espace réservé du contenu 5"/>
          <p:cNvSpPr>
            <a:spLocks noGrp="1"/>
          </p:cNvSpPr>
          <p:nvPr>
            <p:ph sz="quarter" idx="4"/>
          </p:nvPr>
        </p:nvSpPr>
        <p:spPr>
          <a:xfrm>
            <a:off x="6172200" y="2505075"/>
            <a:ext cx="5183188" cy="3684588"/>
          </a:xfrm>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7" name="Espace réservé de la date 6"/>
          <p:cNvSpPr>
            <a:spLocks noGrp="1"/>
          </p:cNvSpPr>
          <p:nvPr>
            <p:ph type="dt" sz="half" idx="10"/>
          </p:nvPr>
        </p:nvSpPr>
        <p:spPr/>
        <p:txBody>
          <a:bodyPr/>
          <a:lstStyle/>
          <a:p>
            <a:fld id="{80996C04-8918-4D5B-8F07-D9D424DAE65B}" type="datetimeFigureOut">
              <a:rPr lang="fr-FR" smtClean="0"/>
              <a:t>22/03/2017</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p:txBody>
          <a:bodyPr/>
          <a:lstStyle/>
          <a:p>
            <a:fld id="{E14C624E-2827-40A5-9F24-3CB48132557E}" type="slidenum">
              <a:rPr lang="fr-FR" smtClean="0"/>
              <a:t>‹N°›</a:t>
            </a:fld>
            <a:endParaRPr lang="fr-FR"/>
          </a:p>
        </p:txBody>
      </p:sp>
    </p:spTree>
    <p:extLst>
      <p:ext uri="{BB962C8B-B14F-4D97-AF65-F5344CB8AC3E}">
        <p14:creationId xmlns:p14="http://schemas.microsoft.com/office/powerpoint/2010/main" val="15957784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e la date 2"/>
          <p:cNvSpPr>
            <a:spLocks noGrp="1"/>
          </p:cNvSpPr>
          <p:nvPr>
            <p:ph type="dt" sz="half" idx="10"/>
          </p:nvPr>
        </p:nvSpPr>
        <p:spPr/>
        <p:txBody>
          <a:bodyPr/>
          <a:lstStyle/>
          <a:p>
            <a:fld id="{80996C04-8918-4D5B-8F07-D9D424DAE65B}" type="datetimeFigureOut">
              <a:rPr lang="fr-FR" smtClean="0"/>
              <a:t>22/03/2017</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E14C624E-2827-40A5-9F24-3CB48132557E}" type="slidenum">
              <a:rPr lang="fr-FR" smtClean="0"/>
              <a:t>‹N°›</a:t>
            </a:fld>
            <a:endParaRPr lang="fr-FR"/>
          </a:p>
        </p:txBody>
      </p:sp>
    </p:spTree>
    <p:extLst>
      <p:ext uri="{BB962C8B-B14F-4D97-AF65-F5344CB8AC3E}">
        <p14:creationId xmlns:p14="http://schemas.microsoft.com/office/powerpoint/2010/main" val="20136959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80996C04-8918-4D5B-8F07-D9D424DAE65B}" type="datetimeFigureOut">
              <a:rPr lang="fr-FR" smtClean="0"/>
              <a:t>22/03/2017</a:t>
            </a:fld>
            <a:endParaRPr lang="fr-FR"/>
          </a:p>
        </p:txBody>
      </p:sp>
      <p:sp>
        <p:nvSpPr>
          <p:cNvPr id="3" name="Espace réservé du pied de page 2"/>
          <p:cNvSpPr>
            <a:spLocks noGrp="1"/>
          </p:cNvSpPr>
          <p:nvPr>
            <p:ph type="ftr" sz="quarter" idx="11"/>
          </p:nvPr>
        </p:nvSpPr>
        <p:spPr/>
        <p:txBody>
          <a:bodyPr/>
          <a:lstStyle/>
          <a:p>
            <a:endParaRPr lang="fr-FR"/>
          </a:p>
        </p:txBody>
      </p:sp>
      <p:sp>
        <p:nvSpPr>
          <p:cNvPr id="4" name="Espace réservé du numéro de diapositive 3"/>
          <p:cNvSpPr>
            <a:spLocks noGrp="1"/>
          </p:cNvSpPr>
          <p:nvPr>
            <p:ph type="sldNum" sz="quarter" idx="12"/>
          </p:nvPr>
        </p:nvSpPr>
        <p:spPr/>
        <p:txBody>
          <a:bodyPr/>
          <a:lstStyle/>
          <a:p>
            <a:fld id="{E14C624E-2827-40A5-9F24-3CB48132557E}" type="slidenum">
              <a:rPr lang="fr-FR" smtClean="0"/>
              <a:t>‹N°›</a:t>
            </a:fld>
            <a:endParaRPr lang="fr-FR"/>
          </a:p>
        </p:txBody>
      </p:sp>
    </p:spTree>
    <p:extLst>
      <p:ext uri="{BB962C8B-B14F-4D97-AF65-F5344CB8AC3E}">
        <p14:creationId xmlns:p14="http://schemas.microsoft.com/office/powerpoint/2010/main" val="4441518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smtClean="0"/>
              <a:t>Modifiez le style du titre</a:t>
            </a:r>
            <a:endParaRPr lang="fr-FR"/>
          </a:p>
        </p:txBody>
      </p:sp>
      <p:sp>
        <p:nvSpPr>
          <p:cNvPr id="3" name="Espace réservé du contenu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smtClean="0"/>
              <a:t>Modifiez les styles du texte du masque</a:t>
            </a:r>
          </a:p>
        </p:txBody>
      </p:sp>
      <p:sp>
        <p:nvSpPr>
          <p:cNvPr id="5" name="Espace réservé de la date 4"/>
          <p:cNvSpPr>
            <a:spLocks noGrp="1"/>
          </p:cNvSpPr>
          <p:nvPr>
            <p:ph type="dt" sz="half" idx="10"/>
          </p:nvPr>
        </p:nvSpPr>
        <p:spPr/>
        <p:txBody>
          <a:bodyPr/>
          <a:lstStyle/>
          <a:p>
            <a:fld id="{80996C04-8918-4D5B-8F07-D9D424DAE65B}" type="datetimeFigureOut">
              <a:rPr lang="fr-FR" smtClean="0"/>
              <a:t>22/03/2017</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E14C624E-2827-40A5-9F24-3CB48132557E}" type="slidenum">
              <a:rPr lang="fr-FR" smtClean="0"/>
              <a:t>‹N°›</a:t>
            </a:fld>
            <a:endParaRPr lang="fr-FR"/>
          </a:p>
        </p:txBody>
      </p:sp>
    </p:spTree>
    <p:extLst>
      <p:ext uri="{BB962C8B-B14F-4D97-AF65-F5344CB8AC3E}">
        <p14:creationId xmlns:p14="http://schemas.microsoft.com/office/powerpoint/2010/main" val="13568557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smtClean="0"/>
              <a:t>Modifiez le style du titre</a:t>
            </a:r>
            <a:endParaRPr lang="fr-FR"/>
          </a:p>
        </p:txBody>
      </p:sp>
      <p:sp>
        <p:nvSpPr>
          <p:cNvPr id="3" name="Espace réservé pour une image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smtClean="0"/>
              <a:t>Modifiez les styles du texte du masque</a:t>
            </a:r>
          </a:p>
        </p:txBody>
      </p:sp>
      <p:sp>
        <p:nvSpPr>
          <p:cNvPr id="5" name="Espace réservé de la date 4"/>
          <p:cNvSpPr>
            <a:spLocks noGrp="1"/>
          </p:cNvSpPr>
          <p:nvPr>
            <p:ph type="dt" sz="half" idx="10"/>
          </p:nvPr>
        </p:nvSpPr>
        <p:spPr/>
        <p:txBody>
          <a:bodyPr/>
          <a:lstStyle/>
          <a:p>
            <a:fld id="{80996C04-8918-4D5B-8F07-D9D424DAE65B}" type="datetimeFigureOut">
              <a:rPr lang="fr-FR" smtClean="0"/>
              <a:t>22/03/2017</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E14C624E-2827-40A5-9F24-3CB48132557E}" type="slidenum">
              <a:rPr lang="fr-FR" smtClean="0"/>
              <a:t>‹N°›</a:t>
            </a:fld>
            <a:endParaRPr lang="fr-FR"/>
          </a:p>
        </p:txBody>
      </p:sp>
    </p:spTree>
    <p:extLst>
      <p:ext uri="{BB962C8B-B14F-4D97-AF65-F5344CB8AC3E}">
        <p14:creationId xmlns:p14="http://schemas.microsoft.com/office/powerpoint/2010/main" val="41279508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smtClean="0"/>
              <a:t>Modifiez le style du titre</a:t>
            </a:r>
            <a:endParaRPr lang="fr-FR"/>
          </a:p>
        </p:txBody>
      </p:sp>
      <p:sp>
        <p:nvSpPr>
          <p:cNvPr id="3" name="Espace réservé du texte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0996C04-8918-4D5B-8F07-D9D424DAE65B}" type="datetimeFigureOut">
              <a:rPr lang="fr-FR" smtClean="0"/>
              <a:t>22/03/2017</a:t>
            </a:fld>
            <a:endParaRPr lang="fr-FR"/>
          </a:p>
        </p:txBody>
      </p:sp>
      <p:sp>
        <p:nvSpPr>
          <p:cNvPr id="5" name="Espace réservé du pied de page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14C624E-2827-40A5-9F24-3CB48132557E}" type="slidenum">
              <a:rPr lang="fr-FR" smtClean="0"/>
              <a:t>‹N°›</a:t>
            </a:fld>
            <a:endParaRPr lang="fr-FR"/>
          </a:p>
        </p:txBody>
      </p:sp>
    </p:spTree>
    <p:extLst>
      <p:ext uri="{BB962C8B-B14F-4D97-AF65-F5344CB8AC3E}">
        <p14:creationId xmlns:p14="http://schemas.microsoft.com/office/powerpoint/2010/main" val="113372484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9.jpg"/></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hyperlink" Target="http://www.vedura.fr/guide/eco-geste/" TargetMode="External"/><Relationship Id="rId7" Type="http://schemas.openxmlformats.org/officeDocument/2006/relationships/image" Target="../media/image13.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10" Type="http://schemas.openxmlformats.org/officeDocument/2006/relationships/image" Target="../media/image16.png"/><Relationship Id="rId4" Type="http://schemas.openxmlformats.org/officeDocument/2006/relationships/hyperlink" Target="http://www.sciencepresse.qc.ca/blogue/2011/04/15/leco-responsabilite-dela-green-washing" TargetMode="External"/><Relationship Id="rId9"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s://www.donneesquebec.ca/fr/" TargetMode="External"/><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3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4.png"/></Relationships>
</file>

<file path=ppt/slides/_rels/slide3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733062"/>
            <a:ext cx="12192000" cy="6858001"/>
          </a:xfrm>
          <a:prstGeom prst="rect">
            <a:avLst/>
          </a:prstGeom>
        </p:spPr>
      </p:pic>
      <p:pic>
        <p:nvPicPr>
          <p:cNvPr id="5" name="Image 4"/>
          <p:cNvPicPr>
            <a:picLocks noChangeAspect="1"/>
          </p:cNvPicPr>
          <p:nvPr/>
        </p:nvPicPr>
        <p:blipFill rotWithShape="1">
          <a:blip r:embed="rId3" cstate="print">
            <a:extLst>
              <a:ext uri="{28A0092B-C50C-407E-A947-70E740481C1C}">
                <a14:useLocalDpi xmlns:a14="http://schemas.microsoft.com/office/drawing/2010/main" val="0"/>
              </a:ext>
            </a:extLst>
          </a:blip>
          <a:srcRect t="53703" b="15969"/>
          <a:stretch/>
        </p:blipFill>
        <p:spPr>
          <a:xfrm>
            <a:off x="2467998" y="3905090"/>
            <a:ext cx="7256003" cy="1207363"/>
          </a:xfrm>
          <a:prstGeom prst="rect">
            <a:avLst/>
          </a:prstGeom>
        </p:spPr>
      </p:pic>
      <p:pic>
        <p:nvPicPr>
          <p:cNvPr id="6" name="Image 5"/>
          <p:cNvPicPr>
            <a:picLocks noChangeAspect="1"/>
          </p:cNvPicPr>
          <p:nvPr/>
        </p:nvPicPr>
        <p:blipFill rotWithShape="1">
          <a:blip r:embed="rId2" cstate="print">
            <a:extLst>
              <a:ext uri="{28A0092B-C50C-407E-A947-70E740481C1C}">
                <a14:useLocalDpi xmlns:a14="http://schemas.microsoft.com/office/drawing/2010/main" val="0"/>
              </a:ext>
            </a:extLst>
          </a:blip>
          <a:srcRect b="91533"/>
          <a:stretch/>
        </p:blipFill>
        <p:spPr>
          <a:xfrm>
            <a:off x="-1" y="6124939"/>
            <a:ext cx="12192000" cy="733061"/>
          </a:xfrm>
          <a:prstGeom prst="rect">
            <a:avLst/>
          </a:prstGeom>
        </p:spPr>
      </p:pic>
    </p:spTree>
    <p:extLst>
      <p:ext uri="{BB962C8B-B14F-4D97-AF65-F5344CB8AC3E}">
        <p14:creationId xmlns:p14="http://schemas.microsoft.com/office/powerpoint/2010/main" val="4769106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1300480"/>
          </a:xfrm>
          <a:prstGeom prst="rect">
            <a:avLst/>
          </a:prstGeom>
          <a:solidFill>
            <a:srgbClr val="23D5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 name="Imag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83537" y="126999"/>
            <a:ext cx="4024925" cy="1046481"/>
          </a:xfrm>
          <a:prstGeom prst="rect">
            <a:avLst/>
          </a:prstGeom>
        </p:spPr>
      </p:pic>
      <p:sp>
        <p:nvSpPr>
          <p:cNvPr id="7" name="ZoneTexte 6"/>
          <p:cNvSpPr txBox="1"/>
          <p:nvPr/>
        </p:nvSpPr>
        <p:spPr>
          <a:xfrm>
            <a:off x="5041864" y="327371"/>
            <a:ext cx="2108269" cy="584775"/>
          </a:xfrm>
          <a:prstGeom prst="rect">
            <a:avLst/>
          </a:prstGeom>
          <a:noFill/>
        </p:spPr>
        <p:txBody>
          <a:bodyPr wrap="none" rtlCol="0">
            <a:spAutoFit/>
          </a:bodyPr>
          <a:lstStyle/>
          <a:p>
            <a:r>
              <a:rPr lang="fr-FR" sz="3200" dirty="0" smtClean="0">
                <a:solidFill>
                  <a:srgbClr val="23D5FB"/>
                </a:solidFill>
                <a:latin typeface="Sakkal Majalla" panose="02000000000000000000" pitchFamily="2" charset="-78"/>
                <a:cs typeface="Sakkal Majalla" panose="02000000000000000000" pitchFamily="2" charset="-78"/>
              </a:rPr>
              <a:t>La </a:t>
            </a:r>
            <a:r>
              <a:rPr lang="fr-FR" sz="3200" dirty="0" err="1" smtClean="0">
                <a:solidFill>
                  <a:srgbClr val="23D5FB"/>
                </a:solidFill>
                <a:latin typeface="Sakkal Majalla" panose="02000000000000000000" pitchFamily="2" charset="-78"/>
                <a:cs typeface="Sakkal Majalla" panose="02000000000000000000" pitchFamily="2" charset="-78"/>
              </a:rPr>
              <a:t>gamification</a:t>
            </a:r>
            <a:endParaRPr lang="fr-FR" sz="3200" dirty="0">
              <a:solidFill>
                <a:srgbClr val="23D5FB"/>
              </a:solidFill>
              <a:latin typeface="Sakkal Majalla" panose="02000000000000000000" pitchFamily="2" charset="-78"/>
              <a:cs typeface="Sakkal Majalla" panose="02000000000000000000" pitchFamily="2" charset="-78"/>
            </a:endParaRPr>
          </a:p>
        </p:txBody>
      </p:sp>
      <p:sp>
        <p:nvSpPr>
          <p:cNvPr id="6" name="ZoneTexte 5"/>
          <p:cNvSpPr txBox="1"/>
          <p:nvPr/>
        </p:nvSpPr>
        <p:spPr>
          <a:xfrm>
            <a:off x="142241" y="1485612"/>
            <a:ext cx="11907520" cy="1246495"/>
          </a:xfrm>
          <a:prstGeom prst="rect">
            <a:avLst/>
          </a:prstGeom>
          <a:noFill/>
        </p:spPr>
        <p:txBody>
          <a:bodyPr wrap="square" rtlCol="0">
            <a:spAutoFit/>
          </a:bodyPr>
          <a:lstStyle/>
          <a:p>
            <a:pPr algn="just"/>
            <a:r>
              <a:rPr lang="fr-FR" sz="2500" b="1" dirty="0" smtClean="0">
                <a:solidFill>
                  <a:srgbClr val="2AB059"/>
                </a:solidFill>
                <a:latin typeface="Sakkal Majalla" panose="02000000000000000000" pitchFamily="2" charset="-78"/>
                <a:cs typeface="Sakkal Majalla" panose="02000000000000000000" pitchFamily="2" charset="-78"/>
              </a:rPr>
              <a:t>Les défis de la </a:t>
            </a:r>
            <a:r>
              <a:rPr lang="fr-FR" sz="2500" b="1" dirty="0" err="1" smtClean="0">
                <a:solidFill>
                  <a:srgbClr val="2AB059"/>
                </a:solidFill>
                <a:latin typeface="Sakkal Majalla" panose="02000000000000000000" pitchFamily="2" charset="-78"/>
                <a:cs typeface="Sakkal Majalla" panose="02000000000000000000" pitchFamily="2" charset="-78"/>
              </a:rPr>
              <a:t>gamification</a:t>
            </a:r>
            <a:r>
              <a:rPr lang="fr-FR" sz="2500" b="1" dirty="0" smtClean="0">
                <a:solidFill>
                  <a:srgbClr val="2AB059"/>
                </a:solidFill>
                <a:latin typeface="Sakkal Majalla" panose="02000000000000000000" pitchFamily="2" charset="-78"/>
                <a:cs typeface="Sakkal Majalla" panose="02000000000000000000" pitchFamily="2" charset="-78"/>
              </a:rPr>
              <a:t> </a:t>
            </a:r>
            <a:r>
              <a:rPr lang="fr-FR" sz="2500" dirty="0" smtClean="0">
                <a:latin typeface="Sakkal Majalla" panose="02000000000000000000" pitchFamily="2" charset="-78"/>
                <a:cs typeface="Sakkal Majalla" panose="02000000000000000000" pitchFamily="2" charset="-78"/>
              </a:rPr>
              <a:t>: </a:t>
            </a:r>
          </a:p>
          <a:p>
            <a:pPr algn="just"/>
            <a:r>
              <a:rPr lang="fr-FR" sz="2500" dirty="0" smtClean="0">
                <a:latin typeface="Sakkal Majalla" panose="02000000000000000000" pitchFamily="2" charset="-78"/>
                <a:cs typeface="Sakkal Majalla" panose="02000000000000000000" pitchFamily="2" charset="-78"/>
              </a:rPr>
              <a:t>Il y a plusieurs défis auxquels s’affrontent la conception d’une bonne </a:t>
            </a:r>
            <a:r>
              <a:rPr lang="fr-FR" sz="2500" dirty="0" err="1" smtClean="0">
                <a:latin typeface="Sakkal Majalla" panose="02000000000000000000" pitchFamily="2" charset="-78"/>
                <a:cs typeface="Sakkal Majalla" panose="02000000000000000000" pitchFamily="2" charset="-78"/>
              </a:rPr>
              <a:t>gamification</a:t>
            </a:r>
            <a:r>
              <a:rPr lang="fr-FR" sz="2500" dirty="0" smtClean="0">
                <a:latin typeface="Sakkal Majalla" panose="02000000000000000000" pitchFamily="2" charset="-78"/>
                <a:cs typeface="Sakkal Majalla" panose="02000000000000000000" pitchFamily="2" charset="-78"/>
              </a:rPr>
              <a:t> : </a:t>
            </a:r>
            <a:r>
              <a:rPr lang="fr-FR" sz="2500" b="1" dirty="0" smtClean="0">
                <a:latin typeface="Sakkal Majalla" panose="02000000000000000000" pitchFamily="2" charset="-78"/>
                <a:cs typeface="Sakkal Majalla" panose="02000000000000000000" pitchFamily="2" charset="-78"/>
              </a:rPr>
              <a:t>l’adaptation</a:t>
            </a:r>
            <a:r>
              <a:rPr lang="fr-FR" sz="2500" dirty="0" smtClean="0">
                <a:latin typeface="Sakkal Majalla" panose="02000000000000000000" pitchFamily="2" charset="-78"/>
                <a:cs typeface="Sakkal Majalla" panose="02000000000000000000" pitchFamily="2" charset="-78"/>
              </a:rPr>
              <a:t> à la cible,  </a:t>
            </a:r>
            <a:r>
              <a:rPr lang="fr-FR" sz="2500" b="1" dirty="0" smtClean="0">
                <a:latin typeface="Sakkal Majalla" panose="02000000000000000000" pitchFamily="2" charset="-78"/>
                <a:cs typeface="Sakkal Majalla" panose="02000000000000000000" pitchFamily="2" charset="-78"/>
              </a:rPr>
              <a:t>l’expérience</a:t>
            </a:r>
            <a:r>
              <a:rPr lang="fr-FR" sz="2500" dirty="0" smtClean="0">
                <a:latin typeface="Sakkal Majalla" panose="02000000000000000000" pitchFamily="2" charset="-78"/>
                <a:cs typeface="Sakkal Majalla" panose="02000000000000000000" pitchFamily="2" charset="-78"/>
              </a:rPr>
              <a:t> </a:t>
            </a:r>
            <a:r>
              <a:rPr lang="fr-FR" sz="2500" b="1" dirty="0" smtClean="0">
                <a:latin typeface="Sakkal Majalla" panose="02000000000000000000" pitchFamily="2" charset="-78"/>
                <a:cs typeface="Sakkal Majalla" panose="02000000000000000000" pitchFamily="2" charset="-78"/>
              </a:rPr>
              <a:t>réussie/ultime</a:t>
            </a:r>
            <a:r>
              <a:rPr lang="fr-FR" sz="2500" dirty="0" smtClean="0">
                <a:latin typeface="Sakkal Majalla" panose="02000000000000000000" pitchFamily="2" charset="-78"/>
                <a:cs typeface="Sakkal Majalla" panose="02000000000000000000" pitchFamily="2" charset="-78"/>
              </a:rPr>
              <a:t> (théorie du flow),  éviter les effets négatifs (théorie du </a:t>
            </a:r>
            <a:r>
              <a:rPr lang="fr-FR" sz="2500" b="1" dirty="0" smtClean="0">
                <a:latin typeface="Sakkal Majalla" panose="02000000000000000000" pitchFamily="2" charset="-78"/>
                <a:cs typeface="Sakkal Majalla" panose="02000000000000000000" pitchFamily="2" charset="-78"/>
              </a:rPr>
              <a:t>risque</a:t>
            </a:r>
            <a:r>
              <a:rPr lang="fr-FR" sz="2500" dirty="0" smtClean="0">
                <a:latin typeface="Sakkal Majalla" panose="02000000000000000000" pitchFamily="2" charset="-78"/>
                <a:cs typeface="Sakkal Majalla" panose="02000000000000000000" pitchFamily="2" charset="-78"/>
              </a:rPr>
              <a:t> </a:t>
            </a:r>
            <a:r>
              <a:rPr lang="fr-FR" sz="2500" b="1" dirty="0" smtClean="0">
                <a:latin typeface="Sakkal Majalla" panose="02000000000000000000" pitchFamily="2" charset="-78"/>
                <a:cs typeface="Sakkal Majalla" panose="02000000000000000000" pitchFamily="2" charset="-78"/>
              </a:rPr>
              <a:t>perçu</a:t>
            </a:r>
            <a:r>
              <a:rPr lang="fr-FR" sz="2500" dirty="0" smtClean="0">
                <a:latin typeface="Sakkal Majalla" panose="02000000000000000000" pitchFamily="2" charset="-78"/>
                <a:cs typeface="Sakkal Majalla" panose="02000000000000000000" pitchFamily="2" charset="-78"/>
              </a:rPr>
              <a:t>)</a:t>
            </a:r>
            <a:endParaRPr lang="fr-FR" sz="2500" dirty="0">
              <a:latin typeface="Sakkal Majalla" panose="02000000000000000000" pitchFamily="2" charset="-78"/>
              <a:cs typeface="Sakkal Majalla" panose="02000000000000000000" pitchFamily="2" charset="-78"/>
            </a:endParaRPr>
          </a:p>
        </p:txBody>
      </p:sp>
      <p:pic>
        <p:nvPicPr>
          <p:cNvPr id="4" name="Imag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4530" y="3307081"/>
            <a:ext cx="4757334" cy="2331720"/>
          </a:xfrm>
          <a:prstGeom prst="rect">
            <a:avLst/>
          </a:prstGeom>
        </p:spPr>
      </p:pic>
      <p:pic>
        <p:nvPicPr>
          <p:cNvPr id="8" name="Imag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22719" y="2732107"/>
            <a:ext cx="3914103" cy="3914103"/>
          </a:xfrm>
          <a:prstGeom prst="rect">
            <a:avLst/>
          </a:prstGeom>
        </p:spPr>
      </p:pic>
    </p:spTree>
    <p:extLst>
      <p:ext uri="{BB962C8B-B14F-4D97-AF65-F5344CB8AC3E}">
        <p14:creationId xmlns:p14="http://schemas.microsoft.com/office/powerpoint/2010/main" val="1819122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1300480"/>
          </a:xfrm>
          <a:prstGeom prst="rect">
            <a:avLst/>
          </a:prstGeom>
          <a:solidFill>
            <a:srgbClr val="23D5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 name="Imag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83537" y="126999"/>
            <a:ext cx="4024925" cy="1046481"/>
          </a:xfrm>
          <a:prstGeom prst="rect">
            <a:avLst/>
          </a:prstGeom>
        </p:spPr>
      </p:pic>
      <p:sp>
        <p:nvSpPr>
          <p:cNvPr id="7" name="ZoneTexte 6"/>
          <p:cNvSpPr txBox="1"/>
          <p:nvPr/>
        </p:nvSpPr>
        <p:spPr>
          <a:xfrm>
            <a:off x="5041864" y="327371"/>
            <a:ext cx="2108269" cy="584775"/>
          </a:xfrm>
          <a:prstGeom prst="rect">
            <a:avLst/>
          </a:prstGeom>
          <a:noFill/>
        </p:spPr>
        <p:txBody>
          <a:bodyPr wrap="none" rtlCol="0">
            <a:spAutoFit/>
          </a:bodyPr>
          <a:lstStyle/>
          <a:p>
            <a:r>
              <a:rPr lang="fr-FR" sz="3200" dirty="0" smtClean="0">
                <a:solidFill>
                  <a:srgbClr val="23D5FB"/>
                </a:solidFill>
                <a:latin typeface="Sakkal Majalla" panose="02000000000000000000" pitchFamily="2" charset="-78"/>
                <a:cs typeface="Sakkal Majalla" panose="02000000000000000000" pitchFamily="2" charset="-78"/>
              </a:rPr>
              <a:t>La </a:t>
            </a:r>
            <a:r>
              <a:rPr lang="fr-FR" sz="3200" dirty="0" err="1" smtClean="0">
                <a:solidFill>
                  <a:srgbClr val="23D5FB"/>
                </a:solidFill>
                <a:latin typeface="Sakkal Majalla" panose="02000000000000000000" pitchFamily="2" charset="-78"/>
                <a:cs typeface="Sakkal Majalla" panose="02000000000000000000" pitchFamily="2" charset="-78"/>
              </a:rPr>
              <a:t>gamification</a:t>
            </a:r>
            <a:endParaRPr lang="fr-FR" sz="3200" dirty="0">
              <a:solidFill>
                <a:srgbClr val="23D5FB"/>
              </a:solidFill>
              <a:latin typeface="Sakkal Majalla" panose="02000000000000000000" pitchFamily="2" charset="-78"/>
              <a:cs typeface="Sakkal Majalla" panose="02000000000000000000" pitchFamily="2" charset="-78"/>
            </a:endParaRPr>
          </a:p>
        </p:txBody>
      </p:sp>
      <p:sp>
        <p:nvSpPr>
          <p:cNvPr id="6" name="ZoneTexte 5"/>
          <p:cNvSpPr txBox="1"/>
          <p:nvPr/>
        </p:nvSpPr>
        <p:spPr>
          <a:xfrm>
            <a:off x="142241" y="1609900"/>
            <a:ext cx="11907520" cy="3554819"/>
          </a:xfrm>
          <a:prstGeom prst="rect">
            <a:avLst/>
          </a:prstGeom>
          <a:noFill/>
        </p:spPr>
        <p:txBody>
          <a:bodyPr wrap="square" rtlCol="0">
            <a:spAutoFit/>
          </a:bodyPr>
          <a:lstStyle/>
          <a:p>
            <a:pPr algn="just"/>
            <a:r>
              <a:rPr lang="fr-FR" sz="2500" b="1" dirty="0" smtClean="0">
                <a:solidFill>
                  <a:srgbClr val="2AB059"/>
                </a:solidFill>
                <a:latin typeface="Sakkal Majalla" panose="02000000000000000000" pitchFamily="2" charset="-78"/>
                <a:cs typeface="Sakkal Majalla" panose="02000000000000000000" pitchFamily="2" charset="-78"/>
              </a:rPr>
              <a:t>Les étapes de conception d’un SI </a:t>
            </a:r>
            <a:r>
              <a:rPr lang="fr-FR" sz="2500" b="1" dirty="0" err="1" smtClean="0">
                <a:solidFill>
                  <a:srgbClr val="2AB059"/>
                </a:solidFill>
                <a:latin typeface="Sakkal Majalla" panose="02000000000000000000" pitchFamily="2" charset="-78"/>
                <a:cs typeface="Sakkal Majalla" panose="02000000000000000000" pitchFamily="2" charset="-78"/>
              </a:rPr>
              <a:t>gamifié</a:t>
            </a:r>
            <a:r>
              <a:rPr lang="fr-FR" sz="2500" b="1" dirty="0" smtClean="0">
                <a:solidFill>
                  <a:srgbClr val="2AB059"/>
                </a:solidFill>
                <a:latin typeface="Sakkal Majalla" panose="02000000000000000000" pitchFamily="2" charset="-78"/>
                <a:cs typeface="Sakkal Majalla" panose="02000000000000000000" pitchFamily="2" charset="-78"/>
              </a:rPr>
              <a:t> </a:t>
            </a:r>
            <a:r>
              <a:rPr lang="fr-FR" sz="2500" dirty="0" smtClean="0">
                <a:latin typeface="Sakkal Majalla" panose="02000000000000000000" pitchFamily="2" charset="-78"/>
                <a:cs typeface="Sakkal Majalla" panose="02000000000000000000" pitchFamily="2" charset="-78"/>
              </a:rPr>
              <a:t>: </a:t>
            </a:r>
          </a:p>
          <a:p>
            <a:pPr algn="just"/>
            <a:r>
              <a:rPr lang="fr-FR" sz="2500" dirty="0" smtClean="0">
                <a:latin typeface="Sakkal Majalla" panose="02000000000000000000" pitchFamily="2" charset="-78"/>
                <a:cs typeface="Sakkal Majalla" panose="02000000000000000000" pitchFamily="2" charset="-78"/>
              </a:rPr>
              <a:t>On retrouve dans les différents articles 4 étapes pour la réussite d’une application </a:t>
            </a:r>
            <a:r>
              <a:rPr lang="fr-FR" sz="2500" dirty="0" err="1" smtClean="0">
                <a:latin typeface="Sakkal Majalla" panose="02000000000000000000" pitchFamily="2" charset="-78"/>
                <a:cs typeface="Sakkal Majalla" panose="02000000000000000000" pitchFamily="2" charset="-78"/>
              </a:rPr>
              <a:t>gamifiée</a:t>
            </a:r>
            <a:r>
              <a:rPr lang="fr-FR" sz="2500" dirty="0" smtClean="0">
                <a:latin typeface="Sakkal Majalla" panose="02000000000000000000" pitchFamily="2" charset="-78"/>
                <a:cs typeface="Sakkal Majalla" panose="02000000000000000000" pitchFamily="2" charset="-78"/>
              </a:rPr>
              <a:t> : </a:t>
            </a:r>
          </a:p>
          <a:p>
            <a:pPr marL="457200" indent="-457200" algn="just">
              <a:buFont typeface="+mj-lt"/>
              <a:buAutoNum type="arabicPeriod"/>
            </a:pPr>
            <a:r>
              <a:rPr lang="fr-FR" sz="2500" dirty="0" smtClean="0">
                <a:latin typeface="Sakkal Majalla" panose="02000000000000000000" pitchFamily="2" charset="-78"/>
                <a:cs typeface="Sakkal Majalla" panose="02000000000000000000" pitchFamily="2" charset="-78"/>
              </a:rPr>
              <a:t>Identifier les </a:t>
            </a:r>
            <a:r>
              <a:rPr lang="fr-FR" sz="2500" b="1" dirty="0" smtClean="0">
                <a:latin typeface="Sakkal Majalla" panose="02000000000000000000" pitchFamily="2" charset="-78"/>
                <a:cs typeface="Sakkal Majalla" panose="02000000000000000000" pitchFamily="2" charset="-78"/>
              </a:rPr>
              <a:t>objectifs</a:t>
            </a:r>
            <a:r>
              <a:rPr lang="fr-FR" sz="2500" dirty="0" smtClean="0">
                <a:latin typeface="Sakkal Majalla" panose="02000000000000000000" pitchFamily="2" charset="-78"/>
                <a:cs typeface="Sakkal Majalla" panose="02000000000000000000" pitchFamily="2" charset="-78"/>
              </a:rPr>
              <a:t> de l’application (sans penser à la </a:t>
            </a:r>
            <a:r>
              <a:rPr lang="fr-FR" sz="2500" dirty="0" err="1" smtClean="0">
                <a:latin typeface="Sakkal Majalla" panose="02000000000000000000" pitchFamily="2" charset="-78"/>
                <a:cs typeface="Sakkal Majalla" panose="02000000000000000000" pitchFamily="2" charset="-78"/>
              </a:rPr>
              <a:t>gamificiation</a:t>
            </a:r>
            <a:r>
              <a:rPr lang="fr-FR" sz="2500" dirty="0" smtClean="0">
                <a:latin typeface="Sakkal Majalla" panose="02000000000000000000" pitchFamily="2" charset="-78"/>
                <a:cs typeface="Sakkal Majalla" panose="02000000000000000000" pitchFamily="2" charset="-78"/>
              </a:rPr>
              <a:t>)</a:t>
            </a:r>
          </a:p>
          <a:p>
            <a:pPr marL="457200" indent="-457200" algn="just">
              <a:buFont typeface="+mj-lt"/>
              <a:buAutoNum type="arabicPeriod"/>
            </a:pPr>
            <a:r>
              <a:rPr lang="fr-FR" sz="2500" dirty="0" smtClean="0">
                <a:latin typeface="Sakkal Majalla" panose="02000000000000000000" pitchFamily="2" charset="-78"/>
                <a:cs typeface="Sakkal Majalla" panose="02000000000000000000" pitchFamily="2" charset="-78"/>
              </a:rPr>
              <a:t>Identifier les manières de l’atteindre en terme de </a:t>
            </a:r>
            <a:r>
              <a:rPr lang="fr-FR" sz="2500" b="1" dirty="0" smtClean="0">
                <a:latin typeface="Sakkal Majalla" panose="02000000000000000000" pitchFamily="2" charset="-78"/>
                <a:cs typeface="Sakkal Majalla" panose="02000000000000000000" pitchFamily="2" charset="-78"/>
              </a:rPr>
              <a:t>fonctionnalités</a:t>
            </a:r>
            <a:r>
              <a:rPr lang="fr-FR" sz="2500" dirty="0" smtClean="0">
                <a:latin typeface="Sakkal Majalla" panose="02000000000000000000" pitchFamily="2" charset="-78"/>
                <a:cs typeface="Sakkal Majalla" panose="02000000000000000000" pitchFamily="2" charset="-78"/>
              </a:rPr>
              <a:t> (sans penser à la </a:t>
            </a:r>
            <a:r>
              <a:rPr lang="fr-FR" sz="2500" dirty="0" err="1" smtClean="0">
                <a:latin typeface="Sakkal Majalla" panose="02000000000000000000" pitchFamily="2" charset="-78"/>
                <a:cs typeface="Sakkal Majalla" panose="02000000000000000000" pitchFamily="2" charset="-78"/>
              </a:rPr>
              <a:t>gamificiation</a:t>
            </a:r>
            <a:r>
              <a:rPr lang="fr-FR" sz="2500" dirty="0" smtClean="0">
                <a:latin typeface="Sakkal Majalla" panose="02000000000000000000" pitchFamily="2" charset="-78"/>
                <a:cs typeface="Sakkal Majalla" panose="02000000000000000000" pitchFamily="2" charset="-78"/>
              </a:rPr>
              <a:t> / on retrouve jusque ici le découpage en US/tâches du génie logiciel)</a:t>
            </a:r>
          </a:p>
          <a:p>
            <a:pPr marL="457200" indent="-457200" algn="just">
              <a:buFont typeface="+mj-lt"/>
              <a:buAutoNum type="arabicPeriod"/>
            </a:pPr>
            <a:r>
              <a:rPr lang="fr-FR" sz="2500" dirty="0" smtClean="0">
                <a:latin typeface="Sakkal Majalla" panose="02000000000000000000" pitchFamily="2" charset="-78"/>
                <a:cs typeface="Sakkal Majalla" panose="02000000000000000000" pitchFamily="2" charset="-78"/>
              </a:rPr>
              <a:t>Pour chaque fonctionnalité : identifier le </a:t>
            </a:r>
            <a:r>
              <a:rPr lang="fr-FR" sz="2500" b="1" dirty="0" smtClean="0">
                <a:latin typeface="Sakkal Majalla" panose="02000000000000000000" pitchFamily="2" charset="-78"/>
                <a:cs typeface="Sakkal Majalla" panose="02000000000000000000" pitchFamily="2" charset="-78"/>
              </a:rPr>
              <a:t>principe</a:t>
            </a:r>
            <a:r>
              <a:rPr lang="fr-FR" sz="2500" dirty="0" smtClean="0">
                <a:latin typeface="Sakkal Majalla" panose="02000000000000000000" pitchFamily="2" charset="-78"/>
                <a:cs typeface="Sakkal Majalla" panose="02000000000000000000" pitchFamily="2" charset="-78"/>
              </a:rPr>
              <a:t> et ainsi les </a:t>
            </a:r>
            <a:r>
              <a:rPr lang="fr-FR" sz="2500" b="1" dirty="0" smtClean="0">
                <a:latin typeface="Sakkal Majalla" panose="02000000000000000000" pitchFamily="2" charset="-78"/>
                <a:cs typeface="Sakkal Majalla" panose="02000000000000000000" pitchFamily="2" charset="-78"/>
              </a:rPr>
              <a:t>mécanismes</a:t>
            </a:r>
            <a:r>
              <a:rPr lang="fr-FR" sz="2500" dirty="0" smtClean="0">
                <a:latin typeface="Sakkal Majalla" panose="02000000000000000000" pitchFamily="2" charset="-78"/>
                <a:cs typeface="Sakkal Majalla" panose="02000000000000000000" pitchFamily="2" charset="-78"/>
              </a:rPr>
              <a:t> qui pourraient motiver son utilisation sans perdre de vue l’objectif global</a:t>
            </a:r>
          </a:p>
          <a:p>
            <a:pPr marL="457200" indent="-457200" algn="just">
              <a:buFont typeface="+mj-lt"/>
              <a:buAutoNum type="arabicPeriod"/>
            </a:pPr>
            <a:r>
              <a:rPr lang="fr-FR" sz="2500" b="1" dirty="0" smtClean="0">
                <a:latin typeface="Sakkal Majalla" panose="02000000000000000000" pitchFamily="2" charset="-78"/>
                <a:cs typeface="Sakkal Majalla" panose="02000000000000000000" pitchFamily="2" charset="-78"/>
              </a:rPr>
              <a:t>Analyse</a:t>
            </a:r>
            <a:r>
              <a:rPr lang="fr-FR" sz="2500" dirty="0" smtClean="0">
                <a:latin typeface="Sakkal Majalla" panose="02000000000000000000" pitchFamily="2" charset="-78"/>
                <a:cs typeface="Sakkal Majalla" panose="02000000000000000000" pitchFamily="2" charset="-78"/>
              </a:rPr>
              <a:t> de la qualité de la </a:t>
            </a:r>
            <a:r>
              <a:rPr lang="fr-FR" sz="2500" dirty="0" err="1" smtClean="0">
                <a:latin typeface="Sakkal Majalla" panose="02000000000000000000" pitchFamily="2" charset="-78"/>
                <a:cs typeface="Sakkal Majalla" panose="02000000000000000000" pitchFamily="2" charset="-78"/>
              </a:rPr>
              <a:t>gamification</a:t>
            </a:r>
            <a:r>
              <a:rPr lang="fr-FR" sz="2500" dirty="0" smtClean="0">
                <a:latin typeface="Sakkal Majalla" panose="02000000000000000000" pitchFamily="2" charset="-78"/>
                <a:cs typeface="Sakkal Majalla" panose="02000000000000000000" pitchFamily="2" charset="-78"/>
              </a:rPr>
              <a:t> (souvent comparaison avec et sans, taux d’utilisation ….)</a:t>
            </a:r>
          </a:p>
          <a:p>
            <a:pPr marL="457200" indent="-457200" algn="just">
              <a:buFont typeface="+mj-lt"/>
              <a:buAutoNum type="arabicPeriod"/>
            </a:pPr>
            <a:endParaRPr lang="fr-FR" sz="2500" dirty="0">
              <a:latin typeface="Sakkal Majalla" panose="02000000000000000000" pitchFamily="2" charset="-78"/>
              <a:cs typeface="Sakkal Majalla" panose="02000000000000000000" pitchFamily="2" charset="-78"/>
            </a:endParaRPr>
          </a:p>
        </p:txBody>
      </p:sp>
    </p:spTree>
    <p:extLst>
      <p:ext uri="{BB962C8B-B14F-4D97-AF65-F5344CB8AC3E}">
        <p14:creationId xmlns:p14="http://schemas.microsoft.com/office/powerpoint/2010/main" val="18166132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1300480"/>
          </a:xfrm>
          <a:prstGeom prst="rect">
            <a:avLst/>
          </a:prstGeom>
          <a:solidFill>
            <a:srgbClr val="23D5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 name="Imag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83537" y="126999"/>
            <a:ext cx="4024925" cy="1046481"/>
          </a:xfrm>
          <a:prstGeom prst="rect">
            <a:avLst/>
          </a:prstGeom>
        </p:spPr>
      </p:pic>
      <p:sp>
        <p:nvSpPr>
          <p:cNvPr id="7" name="ZoneTexte 6"/>
          <p:cNvSpPr txBox="1"/>
          <p:nvPr/>
        </p:nvSpPr>
        <p:spPr>
          <a:xfrm>
            <a:off x="5041864" y="327371"/>
            <a:ext cx="2108269" cy="584775"/>
          </a:xfrm>
          <a:prstGeom prst="rect">
            <a:avLst/>
          </a:prstGeom>
          <a:noFill/>
        </p:spPr>
        <p:txBody>
          <a:bodyPr wrap="none" rtlCol="0">
            <a:spAutoFit/>
          </a:bodyPr>
          <a:lstStyle/>
          <a:p>
            <a:r>
              <a:rPr lang="fr-FR" sz="3200" dirty="0" smtClean="0">
                <a:solidFill>
                  <a:srgbClr val="23D5FB"/>
                </a:solidFill>
                <a:latin typeface="Sakkal Majalla" panose="02000000000000000000" pitchFamily="2" charset="-78"/>
                <a:cs typeface="Sakkal Majalla" panose="02000000000000000000" pitchFamily="2" charset="-78"/>
              </a:rPr>
              <a:t>La </a:t>
            </a:r>
            <a:r>
              <a:rPr lang="fr-FR" sz="3200" dirty="0" err="1" smtClean="0">
                <a:solidFill>
                  <a:srgbClr val="23D5FB"/>
                </a:solidFill>
                <a:latin typeface="Sakkal Majalla" panose="02000000000000000000" pitchFamily="2" charset="-78"/>
                <a:cs typeface="Sakkal Majalla" panose="02000000000000000000" pitchFamily="2" charset="-78"/>
              </a:rPr>
              <a:t>gamification</a:t>
            </a:r>
            <a:endParaRPr lang="fr-FR" sz="3200" dirty="0">
              <a:solidFill>
                <a:srgbClr val="23D5FB"/>
              </a:solidFill>
              <a:latin typeface="Sakkal Majalla" panose="02000000000000000000" pitchFamily="2" charset="-78"/>
              <a:cs typeface="Sakkal Majalla" panose="02000000000000000000" pitchFamily="2" charset="-78"/>
            </a:endParaRPr>
          </a:p>
        </p:txBody>
      </p:sp>
      <p:pic>
        <p:nvPicPr>
          <p:cNvPr id="4" name="Imag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05" y="1799179"/>
            <a:ext cx="6592458" cy="2859024"/>
          </a:xfrm>
          <a:prstGeom prst="rect">
            <a:avLst/>
          </a:prstGeom>
        </p:spPr>
      </p:pic>
      <p:sp>
        <p:nvSpPr>
          <p:cNvPr id="8" name="ZoneTexte 7"/>
          <p:cNvSpPr txBox="1"/>
          <p:nvPr/>
        </p:nvSpPr>
        <p:spPr>
          <a:xfrm>
            <a:off x="6345935" y="1906608"/>
            <a:ext cx="5715001" cy="3554819"/>
          </a:xfrm>
          <a:prstGeom prst="rect">
            <a:avLst/>
          </a:prstGeom>
          <a:noFill/>
        </p:spPr>
        <p:txBody>
          <a:bodyPr wrap="square" rtlCol="0">
            <a:spAutoFit/>
          </a:bodyPr>
          <a:lstStyle/>
          <a:p>
            <a:pPr algn="just"/>
            <a:r>
              <a:rPr lang="fr-FR" sz="2500" b="1" dirty="0" smtClean="0">
                <a:solidFill>
                  <a:srgbClr val="2AB059"/>
                </a:solidFill>
                <a:latin typeface="Sakkal Majalla" panose="02000000000000000000" pitchFamily="2" charset="-78"/>
                <a:cs typeface="Sakkal Majalla" panose="02000000000000000000" pitchFamily="2" charset="-78"/>
              </a:rPr>
              <a:t>Le </a:t>
            </a:r>
            <a:r>
              <a:rPr lang="fr-FR" sz="2500" b="1" dirty="0" err="1" smtClean="0">
                <a:solidFill>
                  <a:srgbClr val="2AB059"/>
                </a:solidFill>
                <a:latin typeface="Sakkal Majalla" panose="02000000000000000000" pitchFamily="2" charset="-78"/>
                <a:cs typeface="Sakkal Majalla" panose="02000000000000000000" pitchFamily="2" charset="-78"/>
              </a:rPr>
              <a:t>framework</a:t>
            </a:r>
            <a:r>
              <a:rPr lang="fr-FR" sz="2500" b="1" dirty="0" smtClean="0">
                <a:solidFill>
                  <a:srgbClr val="2AB059"/>
                </a:solidFill>
                <a:latin typeface="Sakkal Majalla" panose="02000000000000000000" pitchFamily="2" charset="-78"/>
                <a:cs typeface="Sakkal Majalla" panose="02000000000000000000" pitchFamily="2" charset="-78"/>
              </a:rPr>
              <a:t> prévoit 6 principes a respecter lors de la conception et plus particulièrement lors du choix d’un mécanisme : </a:t>
            </a:r>
          </a:p>
          <a:p>
            <a:pPr algn="just"/>
            <a:r>
              <a:rPr lang="fr-FR" sz="2500" b="1" dirty="0" smtClean="0">
                <a:latin typeface="Sakkal Majalla" panose="02000000000000000000" pitchFamily="2" charset="-78"/>
                <a:cs typeface="Sakkal Majalla" panose="02000000000000000000" pitchFamily="2" charset="-78"/>
              </a:rPr>
              <a:t>A</a:t>
            </a:r>
            <a:r>
              <a:rPr lang="fr-FR" sz="2500" dirty="0" smtClean="0">
                <a:latin typeface="Sakkal Majalla" panose="02000000000000000000" pitchFamily="2" charset="-78"/>
                <a:cs typeface="Sakkal Majalla" panose="02000000000000000000" pitchFamily="2" charset="-78"/>
              </a:rPr>
              <a:t> [Système]: fonctionnalités</a:t>
            </a:r>
          </a:p>
          <a:p>
            <a:pPr algn="just"/>
            <a:r>
              <a:rPr lang="fr-FR" sz="2500" b="1" dirty="0" smtClean="0">
                <a:latin typeface="Sakkal Majalla" panose="02000000000000000000" pitchFamily="2" charset="-78"/>
                <a:cs typeface="Sakkal Majalla" panose="02000000000000000000" pitchFamily="2" charset="-78"/>
              </a:rPr>
              <a:t>B</a:t>
            </a:r>
            <a:r>
              <a:rPr lang="fr-FR" sz="2500" dirty="0" smtClean="0">
                <a:latin typeface="Sakkal Majalla" panose="02000000000000000000" pitchFamily="2" charset="-78"/>
                <a:cs typeface="Sakkal Majalla" panose="02000000000000000000" pitchFamily="2" charset="-78"/>
              </a:rPr>
              <a:t> [Système]: Utilisateur</a:t>
            </a:r>
          </a:p>
          <a:p>
            <a:pPr algn="just"/>
            <a:r>
              <a:rPr lang="fr-FR" sz="2500" b="1" dirty="0" smtClean="0">
                <a:latin typeface="Sakkal Majalla" panose="02000000000000000000" pitchFamily="2" charset="-78"/>
                <a:cs typeface="Sakkal Majalla" panose="02000000000000000000" pitchFamily="2" charset="-78"/>
              </a:rPr>
              <a:t>C</a:t>
            </a:r>
            <a:r>
              <a:rPr lang="fr-FR" sz="2500" dirty="0" smtClean="0">
                <a:latin typeface="Sakkal Majalla" panose="02000000000000000000" pitchFamily="2" charset="-78"/>
                <a:cs typeface="Sakkal Majalla" panose="02000000000000000000" pitchFamily="2" charset="-78"/>
              </a:rPr>
              <a:t> [Système]: Technologies</a:t>
            </a:r>
          </a:p>
          <a:p>
            <a:pPr algn="just"/>
            <a:r>
              <a:rPr lang="fr-FR" sz="2500" b="1" dirty="0" smtClean="0">
                <a:latin typeface="Sakkal Majalla" panose="02000000000000000000" pitchFamily="2" charset="-78"/>
                <a:cs typeface="Sakkal Majalla" panose="02000000000000000000" pitchFamily="2" charset="-78"/>
              </a:rPr>
              <a:t>D</a:t>
            </a:r>
            <a:r>
              <a:rPr lang="fr-FR" sz="2500" dirty="0" smtClean="0">
                <a:latin typeface="Sakkal Majalla" panose="02000000000000000000" pitchFamily="2" charset="-78"/>
                <a:cs typeface="Sakkal Majalla" panose="02000000000000000000" pitchFamily="2" charset="-78"/>
              </a:rPr>
              <a:t> [Interactions]: Interactions</a:t>
            </a:r>
          </a:p>
          <a:p>
            <a:pPr algn="just"/>
            <a:r>
              <a:rPr lang="fr-FR" sz="2500" b="1" dirty="0" smtClean="0">
                <a:latin typeface="Sakkal Majalla" panose="02000000000000000000" pitchFamily="2" charset="-78"/>
                <a:cs typeface="Sakkal Majalla" panose="02000000000000000000" pitchFamily="2" charset="-78"/>
              </a:rPr>
              <a:t>E</a:t>
            </a:r>
            <a:r>
              <a:rPr lang="fr-FR" sz="2500" dirty="0" smtClean="0">
                <a:latin typeface="Sakkal Majalla" panose="02000000000000000000" pitchFamily="2" charset="-78"/>
                <a:cs typeface="Sakkal Majalla" panose="02000000000000000000" pitchFamily="2" charset="-78"/>
              </a:rPr>
              <a:t> [Interactions]: Fréquence d’utilisation</a:t>
            </a:r>
          </a:p>
          <a:p>
            <a:pPr algn="just"/>
            <a:r>
              <a:rPr lang="fr-FR" sz="2500" b="1" dirty="0" smtClean="0">
                <a:latin typeface="Sakkal Majalla" panose="02000000000000000000" pitchFamily="2" charset="-78"/>
                <a:cs typeface="Sakkal Majalla" panose="02000000000000000000" pitchFamily="2" charset="-78"/>
              </a:rPr>
              <a:t>F</a:t>
            </a:r>
            <a:r>
              <a:rPr lang="fr-FR" sz="2500" dirty="0" smtClean="0">
                <a:latin typeface="Sakkal Majalla" panose="02000000000000000000" pitchFamily="2" charset="-78"/>
                <a:cs typeface="Sakkal Majalla" panose="02000000000000000000" pitchFamily="2" charset="-78"/>
              </a:rPr>
              <a:t> [évaluation] : Précédente données d’analyse</a:t>
            </a:r>
          </a:p>
        </p:txBody>
      </p:sp>
    </p:spTree>
    <p:extLst>
      <p:ext uri="{BB962C8B-B14F-4D97-AF65-F5344CB8AC3E}">
        <p14:creationId xmlns:p14="http://schemas.microsoft.com/office/powerpoint/2010/main" val="536876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rgbClr val="23D5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7" name="Imag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83537" y="2834687"/>
            <a:ext cx="4024925" cy="1046481"/>
          </a:xfrm>
          <a:prstGeom prst="rect">
            <a:avLst/>
          </a:prstGeom>
        </p:spPr>
      </p:pic>
      <p:sp>
        <p:nvSpPr>
          <p:cNvPr id="8" name="ZoneTexte 7"/>
          <p:cNvSpPr txBox="1"/>
          <p:nvPr/>
        </p:nvSpPr>
        <p:spPr>
          <a:xfrm>
            <a:off x="5041864" y="3035059"/>
            <a:ext cx="2153154" cy="584775"/>
          </a:xfrm>
          <a:prstGeom prst="rect">
            <a:avLst/>
          </a:prstGeom>
          <a:noFill/>
        </p:spPr>
        <p:txBody>
          <a:bodyPr wrap="none" rtlCol="0">
            <a:spAutoFit/>
          </a:bodyPr>
          <a:lstStyle/>
          <a:p>
            <a:r>
              <a:rPr lang="fr-FR" sz="3200" dirty="0" smtClean="0">
                <a:solidFill>
                  <a:srgbClr val="23D5FB"/>
                </a:solidFill>
                <a:latin typeface="Sakkal Majalla" panose="02000000000000000000" pitchFamily="2" charset="-78"/>
                <a:cs typeface="Sakkal Majalla" panose="02000000000000000000" pitchFamily="2" charset="-78"/>
              </a:rPr>
              <a:t>écoresponsable</a:t>
            </a:r>
            <a:endParaRPr lang="fr-FR" sz="3200" dirty="0">
              <a:solidFill>
                <a:srgbClr val="23D5FB"/>
              </a:solidFill>
              <a:latin typeface="Sakkal Majalla" panose="02000000000000000000" pitchFamily="2" charset="-78"/>
              <a:cs typeface="Sakkal Majalla" panose="02000000000000000000" pitchFamily="2" charset="-78"/>
            </a:endParaRPr>
          </a:p>
        </p:txBody>
      </p:sp>
    </p:spTree>
    <p:extLst>
      <p:ext uri="{BB962C8B-B14F-4D97-AF65-F5344CB8AC3E}">
        <p14:creationId xmlns:p14="http://schemas.microsoft.com/office/powerpoint/2010/main" val="2815474369"/>
      </p:ext>
    </p:extLst>
  </p:cSld>
  <p:clrMapOvr>
    <a:masterClrMapping/>
  </p:clrMapOvr>
  <p:transition spd="slow">
    <p:push dir="u"/>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1300480"/>
          </a:xfrm>
          <a:prstGeom prst="rect">
            <a:avLst/>
          </a:prstGeom>
          <a:solidFill>
            <a:srgbClr val="23D5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 name="Imag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83537" y="126999"/>
            <a:ext cx="4024925" cy="1046481"/>
          </a:xfrm>
          <a:prstGeom prst="rect">
            <a:avLst/>
          </a:prstGeom>
        </p:spPr>
      </p:pic>
      <p:sp>
        <p:nvSpPr>
          <p:cNvPr id="7" name="ZoneTexte 6"/>
          <p:cNvSpPr txBox="1"/>
          <p:nvPr/>
        </p:nvSpPr>
        <p:spPr>
          <a:xfrm>
            <a:off x="5041864" y="327371"/>
            <a:ext cx="2153154" cy="584775"/>
          </a:xfrm>
          <a:prstGeom prst="rect">
            <a:avLst/>
          </a:prstGeom>
          <a:noFill/>
        </p:spPr>
        <p:txBody>
          <a:bodyPr wrap="none" rtlCol="0">
            <a:spAutoFit/>
          </a:bodyPr>
          <a:lstStyle/>
          <a:p>
            <a:r>
              <a:rPr lang="fr-FR" sz="3200" dirty="0" smtClean="0">
                <a:solidFill>
                  <a:srgbClr val="23D5FB"/>
                </a:solidFill>
                <a:latin typeface="Sakkal Majalla" panose="02000000000000000000" pitchFamily="2" charset="-78"/>
                <a:cs typeface="Sakkal Majalla" panose="02000000000000000000" pitchFamily="2" charset="-78"/>
              </a:rPr>
              <a:t>écoresponsable</a:t>
            </a:r>
            <a:endParaRPr lang="fr-FR" sz="3200" dirty="0">
              <a:solidFill>
                <a:srgbClr val="23D5FB"/>
              </a:solidFill>
              <a:latin typeface="Sakkal Majalla" panose="02000000000000000000" pitchFamily="2" charset="-78"/>
              <a:cs typeface="Sakkal Majalla" panose="02000000000000000000" pitchFamily="2" charset="-78"/>
            </a:endParaRPr>
          </a:p>
        </p:txBody>
      </p:sp>
      <p:sp>
        <p:nvSpPr>
          <p:cNvPr id="9" name="ZoneTexte 8"/>
          <p:cNvSpPr txBox="1"/>
          <p:nvPr/>
        </p:nvSpPr>
        <p:spPr>
          <a:xfrm>
            <a:off x="142241" y="1458978"/>
            <a:ext cx="11907520" cy="3939540"/>
          </a:xfrm>
          <a:prstGeom prst="rect">
            <a:avLst/>
          </a:prstGeom>
          <a:noFill/>
        </p:spPr>
        <p:txBody>
          <a:bodyPr wrap="square" rtlCol="0">
            <a:spAutoFit/>
          </a:bodyPr>
          <a:lstStyle/>
          <a:p>
            <a:pPr algn="just"/>
            <a:r>
              <a:rPr lang="fr-FR" sz="2500" b="1" dirty="0" smtClean="0">
                <a:solidFill>
                  <a:srgbClr val="2AB059"/>
                </a:solidFill>
                <a:latin typeface="Sakkal Majalla" panose="02000000000000000000" pitchFamily="2" charset="-78"/>
                <a:cs typeface="Sakkal Majalla" panose="02000000000000000000" pitchFamily="2" charset="-78"/>
              </a:rPr>
              <a:t>L’homme peut être ou ne pas être écoresponsable au quotidien selon ses choix en terme de </a:t>
            </a:r>
            <a:r>
              <a:rPr lang="fr-FR" sz="2500" dirty="0" smtClean="0">
                <a:latin typeface="Sakkal Majalla" panose="02000000000000000000" pitchFamily="2" charset="-78"/>
                <a:cs typeface="Sakkal Majalla" panose="02000000000000000000" pitchFamily="2" charset="-78"/>
              </a:rPr>
              <a:t>: </a:t>
            </a:r>
          </a:p>
          <a:p>
            <a:pPr marL="457200" indent="-457200" algn="just">
              <a:buFont typeface="+mj-lt"/>
              <a:buAutoNum type="arabicPeriod"/>
            </a:pPr>
            <a:r>
              <a:rPr lang="fr-FR" sz="2500" b="1" dirty="0" smtClean="0">
                <a:latin typeface="Sakkal Majalla" panose="02000000000000000000" pitchFamily="2" charset="-78"/>
                <a:cs typeface="Sakkal Majalla" panose="02000000000000000000" pitchFamily="2" charset="-78"/>
              </a:rPr>
              <a:t>Achat</a:t>
            </a:r>
            <a:r>
              <a:rPr lang="fr-FR" sz="2500" dirty="0" smtClean="0">
                <a:latin typeface="Sakkal Majalla" panose="02000000000000000000" pitchFamily="2" charset="-78"/>
                <a:cs typeface="Sakkal Majalla" panose="02000000000000000000" pitchFamily="2" charset="-78"/>
              </a:rPr>
              <a:t> : label écologique, produit locaux, produit de saison, éco-matériaux (terre crue), pas de produits chimiques</a:t>
            </a:r>
          </a:p>
          <a:p>
            <a:pPr marL="457200" indent="-457200" algn="just">
              <a:buFont typeface="+mj-lt"/>
              <a:buAutoNum type="arabicPeriod"/>
            </a:pPr>
            <a:r>
              <a:rPr lang="fr-FR" sz="2500" b="1" dirty="0" smtClean="0">
                <a:latin typeface="Sakkal Majalla" panose="02000000000000000000" pitchFamily="2" charset="-78"/>
                <a:cs typeface="Sakkal Majalla" panose="02000000000000000000" pitchFamily="2" charset="-78"/>
              </a:rPr>
              <a:t>Consommation</a:t>
            </a:r>
            <a:r>
              <a:rPr lang="fr-FR" sz="2500" dirty="0" smtClean="0">
                <a:latin typeface="Sakkal Majalla" panose="02000000000000000000" pitchFamily="2" charset="-78"/>
                <a:cs typeface="Sakkal Majalla" panose="02000000000000000000" pitchFamily="2" charset="-78"/>
              </a:rPr>
              <a:t> </a:t>
            </a:r>
            <a:r>
              <a:rPr lang="fr-FR" sz="2500" b="1" dirty="0" smtClean="0">
                <a:latin typeface="Sakkal Majalla" panose="02000000000000000000" pitchFamily="2" charset="-78"/>
                <a:cs typeface="Sakkal Majalla" panose="02000000000000000000" pitchFamily="2" charset="-78"/>
              </a:rPr>
              <a:t>en</a:t>
            </a:r>
            <a:r>
              <a:rPr lang="fr-FR" sz="2500" dirty="0" smtClean="0">
                <a:latin typeface="Sakkal Majalla" panose="02000000000000000000" pitchFamily="2" charset="-78"/>
                <a:cs typeface="Sakkal Majalla" panose="02000000000000000000" pitchFamily="2" charset="-78"/>
              </a:rPr>
              <a:t> </a:t>
            </a:r>
            <a:r>
              <a:rPr lang="fr-FR" sz="2500" b="1" dirty="0" smtClean="0">
                <a:latin typeface="Sakkal Majalla" panose="02000000000000000000" pitchFamily="2" charset="-78"/>
                <a:cs typeface="Sakkal Majalla" panose="02000000000000000000" pitchFamily="2" charset="-78"/>
              </a:rPr>
              <a:t>énergies</a:t>
            </a:r>
            <a:r>
              <a:rPr lang="fr-FR" sz="2500" dirty="0" smtClean="0">
                <a:latin typeface="Sakkal Majalla" panose="02000000000000000000" pitchFamily="2" charset="-78"/>
                <a:cs typeface="Sakkal Majalla" panose="02000000000000000000" pitchFamily="2" charset="-78"/>
              </a:rPr>
              <a:t> : eau, électricité, gaz</a:t>
            </a:r>
          </a:p>
          <a:p>
            <a:pPr marL="457200" indent="-457200" algn="just">
              <a:buFont typeface="+mj-lt"/>
              <a:buAutoNum type="arabicPeriod"/>
            </a:pPr>
            <a:r>
              <a:rPr lang="fr-FR" sz="2500" b="1" dirty="0" smtClean="0">
                <a:latin typeface="Sakkal Majalla" panose="02000000000000000000" pitchFamily="2" charset="-78"/>
                <a:cs typeface="Sakkal Majalla" panose="02000000000000000000" pitchFamily="2" charset="-78"/>
              </a:rPr>
              <a:t>Transport </a:t>
            </a:r>
            <a:r>
              <a:rPr lang="fr-FR" sz="2500" dirty="0" smtClean="0">
                <a:latin typeface="Sakkal Majalla" panose="02000000000000000000" pitchFamily="2" charset="-78"/>
                <a:cs typeface="Sakkal Majalla" panose="02000000000000000000" pitchFamily="2" charset="-78"/>
              </a:rPr>
              <a:t>: doux (vélo, à pied), dur (transports en communs), éviter la voiture …</a:t>
            </a:r>
          </a:p>
          <a:p>
            <a:pPr marL="457200" indent="-457200" algn="just">
              <a:buFont typeface="+mj-lt"/>
              <a:buAutoNum type="arabicPeriod"/>
            </a:pPr>
            <a:r>
              <a:rPr lang="fr-FR" sz="2500" b="1" dirty="0" smtClean="0">
                <a:latin typeface="Sakkal Majalla" panose="02000000000000000000" pitchFamily="2" charset="-78"/>
                <a:cs typeface="Sakkal Majalla" panose="02000000000000000000" pitchFamily="2" charset="-78"/>
              </a:rPr>
              <a:t>Traitement/tri des déchets et réutilisation</a:t>
            </a:r>
          </a:p>
          <a:p>
            <a:pPr marL="457200" indent="-457200" algn="just">
              <a:buFont typeface="+mj-lt"/>
              <a:buAutoNum type="arabicPeriod"/>
            </a:pPr>
            <a:r>
              <a:rPr lang="fr-FR" sz="2500" b="1" dirty="0" smtClean="0">
                <a:latin typeface="Sakkal Majalla" panose="02000000000000000000" pitchFamily="2" charset="-78"/>
                <a:cs typeface="Sakkal Majalla" panose="02000000000000000000" pitchFamily="2" charset="-78"/>
              </a:rPr>
              <a:t>Eco-informatique</a:t>
            </a:r>
            <a:r>
              <a:rPr lang="fr-FR" sz="2500" dirty="0" smtClean="0">
                <a:latin typeface="Sakkal Majalla" panose="02000000000000000000" pitchFamily="2" charset="-78"/>
                <a:cs typeface="Sakkal Majalla" panose="02000000000000000000" pitchFamily="2" charset="-78"/>
              </a:rPr>
              <a:t> : volume des données stockées</a:t>
            </a:r>
          </a:p>
          <a:p>
            <a:pPr algn="just"/>
            <a:endParaRPr lang="fr-FR" sz="2500" dirty="0" smtClean="0">
              <a:latin typeface="Sakkal Majalla" panose="02000000000000000000" pitchFamily="2" charset="-78"/>
              <a:cs typeface="Sakkal Majalla" panose="02000000000000000000" pitchFamily="2" charset="-78"/>
            </a:endParaRPr>
          </a:p>
          <a:p>
            <a:pPr algn="just"/>
            <a:r>
              <a:rPr lang="fr-FR" sz="2500" dirty="0" smtClean="0">
                <a:latin typeface="Sakkal Majalla" panose="02000000000000000000" pitchFamily="2" charset="-78"/>
                <a:cs typeface="Sakkal Majalla" panose="02000000000000000000" pitchFamily="2" charset="-78"/>
              </a:rPr>
              <a:t>Vu notamment sur des sites spécialisés tels que </a:t>
            </a:r>
            <a:r>
              <a:rPr lang="fr-FR" sz="2500" dirty="0" smtClean="0">
                <a:latin typeface="Sakkal Majalla" panose="02000000000000000000" pitchFamily="2" charset="-78"/>
                <a:cs typeface="Sakkal Majalla" panose="02000000000000000000" pitchFamily="2" charset="-78"/>
                <a:hlinkClick r:id="rId3"/>
              </a:rPr>
              <a:t>http://www.vedura.fr/guide/eco-geste/</a:t>
            </a:r>
            <a:r>
              <a:rPr lang="fr-FR" sz="2500" dirty="0" smtClean="0">
                <a:latin typeface="Sakkal Majalla" panose="02000000000000000000" pitchFamily="2" charset="-78"/>
                <a:cs typeface="Sakkal Majalla" panose="02000000000000000000" pitchFamily="2" charset="-78"/>
              </a:rPr>
              <a:t> ou </a:t>
            </a:r>
            <a:r>
              <a:rPr lang="fr-FR" sz="2500" dirty="0" smtClean="0">
                <a:latin typeface="Sakkal Majalla" panose="02000000000000000000" pitchFamily="2" charset="-78"/>
                <a:cs typeface="Sakkal Majalla" panose="02000000000000000000" pitchFamily="2" charset="-78"/>
                <a:hlinkClick r:id="rId4"/>
              </a:rPr>
              <a:t>http://www.sciencepresse.qc.ca/blogue/2011/04/15/leco-responsabilite-dela-green-washing</a:t>
            </a:r>
            <a:endParaRPr lang="fr-FR" sz="2500" dirty="0" smtClean="0">
              <a:latin typeface="Sakkal Majalla" panose="02000000000000000000" pitchFamily="2" charset="-78"/>
              <a:cs typeface="Sakkal Majalla" panose="02000000000000000000" pitchFamily="2" charset="-78"/>
            </a:endParaRPr>
          </a:p>
          <a:p>
            <a:pPr algn="just"/>
            <a:endParaRPr lang="fr-FR" sz="2500" dirty="0">
              <a:latin typeface="Sakkal Majalla" panose="02000000000000000000" pitchFamily="2" charset="-78"/>
              <a:cs typeface="Sakkal Majalla" panose="02000000000000000000" pitchFamily="2" charset="-78"/>
            </a:endParaRPr>
          </a:p>
        </p:txBody>
      </p:sp>
      <p:pic>
        <p:nvPicPr>
          <p:cNvPr id="5" name="Image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13306" y="5306778"/>
            <a:ext cx="1219202" cy="1219202"/>
          </a:xfrm>
          <a:prstGeom prst="rect">
            <a:avLst/>
          </a:prstGeom>
        </p:spPr>
      </p:pic>
      <p:pic>
        <p:nvPicPr>
          <p:cNvPr id="6" name="Image 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434218" y="5306778"/>
            <a:ext cx="1219202" cy="1219202"/>
          </a:xfrm>
          <a:prstGeom prst="rect">
            <a:avLst/>
          </a:prstGeom>
        </p:spPr>
      </p:pic>
      <p:pic>
        <p:nvPicPr>
          <p:cNvPr id="10" name="Image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551271" y="5306778"/>
            <a:ext cx="1219202" cy="1219202"/>
          </a:xfrm>
          <a:prstGeom prst="rect">
            <a:avLst/>
          </a:prstGeom>
        </p:spPr>
      </p:pic>
      <p:pic>
        <p:nvPicPr>
          <p:cNvPr id="11" name="Image 1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629872" y="5306778"/>
            <a:ext cx="1219202" cy="1219202"/>
          </a:xfrm>
          <a:prstGeom prst="rect">
            <a:avLst/>
          </a:prstGeom>
        </p:spPr>
      </p:pic>
      <p:pic>
        <p:nvPicPr>
          <p:cNvPr id="12" name="Image 1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708473" y="5341073"/>
            <a:ext cx="1219202" cy="1219202"/>
          </a:xfrm>
          <a:prstGeom prst="rect">
            <a:avLst/>
          </a:prstGeom>
        </p:spPr>
      </p:pic>
      <p:pic>
        <p:nvPicPr>
          <p:cNvPr id="13" name="Image 12"/>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87074" y="5306778"/>
            <a:ext cx="1219202" cy="1219202"/>
          </a:xfrm>
          <a:prstGeom prst="rect">
            <a:avLst/>
          </a:prstGeom>
        </p:spPr>
      </p:pic>
    </p:spTree>
    <p:extLst>
      <p:ext uri="{BB962C8B-B14F-4D97-AF65-F5344CB8AC3E}">
        <p14:creationId xmlns:p14="http://schemas.microsoft.com/office/powerpoint/2010/main" val="2014644976"/>
      </p:ext>
    </p:extLst>
  </p:cSld>
  <p:clrMapOvr>
    <a:masterClrMapping/>
  </p:clrMapOvr>
  <p:transition spd="slow">
    <p:push dir="u"/>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1300480"/>
          </a:xfrm>
          <a:prstGeom prst="rect">
            <a:avLst/>
          </a:prstGeom>
          <a:solidFill>
            <a:srgbClr val="23D5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 name="Imag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83537" y="126999"/>
            <a:ext cx="4024925" cy="1046481"/>
          </a:xfrm>
          <a:prstGeom prst="rect">
            <a:avLst/>
          </a:prstGeom>
        </p:spPr>
      </p:pic>
      <p:sp>
        <p:nvSpPr>
          <p:cNvPr id="7" name="ZoneTexte 6"/>
          <p:cNvSpPr txBox="1"/>
          <p:nvPr/>
        </p:nvSpPr>
        <p:spPr>
          <a:xfrm>
            <a:off x="5041864" y="327371"/>
            <a:ext cx="2153154" cy="584775"/>
          </a:xfrm>
          <a:prstGeom prst="rect">
            <a:avLst/>
          </a:prstGeom>
          <a:noFill/>
        </p:spPr>
        <p:txBody>
          <a:bodyPr wrap="none" rtlCol="0">
            <a:spAutoFit/>
          </a:bodyPr>
          <a:lstStyle/>
          <a:p>
            <a:r>
              <a:rPr lang="fr-FR" sz="3200" dirty="0" smtClean="0">
                <a:solidFill>
                  <a:srgbClr val="23D5FB"/>
                </a:solidFill>
                <a:latin typeface="Sakkal Majalla" panose="02000000000000000000" pitchFamily="2" charset="-78"/>
                <a:cs typeface="Sakkal Majalla" panose="02000000000000000000" pitchFamily="2" charset="-78"/>
              </a:rPr>
              <a:t>écoresponsable</a:t>
            </a:r>
            <a:endParaRPr lang="fr-FR" sz="3200" dirty="0">
              <a:solidFill>
                <a:srgbClr val="23D5FB"/>
              </a:solidFill>
              <a:latin typeface="Sakkal Majalla" panose="02000000000000000000" pitchFamily="2" charset="-78"/>
              <a:cs typeface="Sakkal Majalla" panose="02000000000000000000" pitchFamily="2" charset="-78"/>
            </a:endParaRPr>
          </a:p>
        </p:txBody>
      </p:sp>
      <p:sp>
        <p:nvSpPr>
          <p:cNvPr id="5" name="ZoneTexte 4"/>
          <p:cNvSpPr txBox="1"/>
          <p:nvPr/>
        </p:nvSpPr>
        <p:spPr>
          <a:xfrm>
            <a:off x="7040753" y="1619657"/>
            <a:ext cx="4892167" cy="4708981"/>
          </a:xfrm>
          <a:prstGeom prst="rect">
            <a:avLst/>
          </a:prstGeom>
          <a:noFill/>
        </p:spPr>
        <p:txBody>
          <a:bodyPr wrap="square" rtlCol="0">
            <a:spAutoFit/>
          </a:bodyPr>
          <a:lstStyle/>
          <a:p>
            <a:pPr algn="just"/>
            <a:r>
              <a:rPr lang="fr-FR" sz="2500" b="1" dirty="0" err="1" smtClean="0">
                <a:solidFill>
                  <a:srgbClr val="2AB059"/>
                </a:solidFill>
                <a:latin typeface="Sakkal Majalla" panose="02000000000000000000" pitchFamily="2" charset="-78"/>
                <a:cs typeface="Sakkal Majalla" panose="02000000000000000000" pitchFamily="2" charset="-78"/>
              </a:rPr>
              <a:t>GreenGame</a:t>
            </a:r>
            <a:r>
              <a:rPr lang="fr-FR" sz="2500" b="1" dirty="0" smtClean="0">
                <a:solidFill>
                  <a:srgbClr val="2AB059"/>
                </a:solidFill>
                <a:latin typeface="Sakkal Majalla" panose="02000000000000000000" pitchFamily="2" charset="-78"/>
                <a:cs typeface="Sakkal Majalla" panose="02000000000000000000" pitchFamily="2" charset="-78"/>
              </a:rPr>
              <a:t>  </a:t>
            </a:r>
            <a:r>
              <a:rPr lang="fr-FR" sz="2500" dirty="0" smtClean="0">
                <a:latin typeface="Sakkal Majalla" panose="02000000000000000000" pitchFamily="2" charset="-78"/>
                <a:cs typeface="Sakkal Majalla" panose="02000000000000000000" pitchFamily="2" charset="-78"/>
              </a:rPr>
              <a:t>: Valider l’apport de la </a:t>
            </a:r>
            <a:r>
              <a:rPr lang="fr-FR" sz="2500" dirty="0" err="1" smtClean="0">
                <a:latin typeface="Sakkal Majalla" panose="02000000000000000000" pitchFamily="2" charset="-78"/>
                <a:cs typeface="Sakkal Majalla" panose="02000000000000000000" pitchFamily="2" charset="-78"/>
              </a:rPr>
              <a:t>gamification</a:t>
            </a:r>
            <a:r>
              <a:rPr lang="fr-FR" sz="2500" dirty="0" smtClean="0">
                <a:latin typeface="Sakkal Majalla" panose="02000000000000000000" pitchFamily="2" charset="-78"/>
                <a:cs typeface="Sakkal Majalla" panose="02000000000000000000" pitchFamily="2" charset="-78"/>
              </a:rPr>
              <a:t> avec une application en 3 étapes, chacune durant 2 semaines : </a:t>
            </a:r>
          </a:p>
          <a:p>
            <a:pPr marL="342900" indent="-342900" algn="just">
              <a:buFont typeface="Arial" panose="020B0604020202020204" pitchFamily="34" charset="0"/>
              <a:buChar char="•"/>
            </a:pPr>
            <a:r>
              <a:rPr lang="fr-FR" sz="2500" dirty="0" smtClean="0">
                <a:latin typeface="Sakkal Majalla" panose="02000000000000000000" pitchFamily="2" charset="-78"/>
                <a:cs typeface="Sakkal Majalla" panose="02000000000000000000" pitchFamily="2" charset="-78"/>
              </a:rPr>
              <a:t>laisser l’utilisation faire, </a:t>
            </a:r>
          </a:p>
          <a:p>
            <a:pPr marL="342900" indent="-342900" algn="just">
              <a:buFont typeface="Arial" panose="020B0604020202020204" pitchFamily="34" charset="0"/>
              <a:buChar char="•"/>
            </a:pPr>
            <a:r>
              <a:rPr lang="fr-FR" sz="2500" dirty="0" smtClean="0">
                <a:latin typeface="Sakkal Majalla" panose="02000000000000000000" pitchFamily="2" charset="-78"/>
                <a:cs typeface="Sakkal Majalla" panose="02000000000000000000" pitchFamily="2" charset="-78"/>
              </a:rPr>
              <a:t>le conseiller simplement,</a:t>
            </a:r>
          </a:p>
          <a:p>
            <a:pPr marL="342900" indent="-342900" algn="just">
              <a:buFont typeface="Arial" panose="020B0604020202020204" pitchFamily="34" charset="0"/>
              <a:buChar char="•"/>
            </a:pPr>
            <a:r>
              <a:rPr lang="fr-FR" sz="2500" dirty="0" smtClean="0">
                <a:latin typeface="Sakkal Majalla" panose="02000000000000000000" pitchFamily="2" charset="-78"/>
                <a:cs typeface="Sakkal Majalla" panose="02000000000000000000" pitchFamily="2" charset="-78"/>
              </a:rPr>
              <a:t>puis le mettre dans un environnement </a:t>
            </a:r>
            <a:r>
              <a:rPr lang="fr-FR" sz="2500" dirty="0" err="1" smtClean="0">
                <a:latin typeface="Sakkal Majalla" panose="02000000000000000000" pitchFamily="2" charset="-78"/>
                <a:cs typeface="Sakkal Majalla" panose="02000000000000000000" pitchFamily="2" charset="-78"/>
              </a:rPr>
              <a:t>gamifié</a:t>
            </a:r>
            <a:r>
              <a:rPr lang="fr-FR" sz="2500" dirty="0" smtClean="0">
                <a:latin typeface="Sakkal Majalla" panose="02000000000000000000" pitchFamily="2" charset="-78"/>
                <a:cs typeface="Sakkal Majalla" panose="02000000000000000000" pitchFamily="2" charset="-78"/>
              </a:rPr>
              <a:t> [Points, Classement, Attestation de participation, information du user sur sa propre santé …] pour observer ses choix en terme de transport. </a:t>
            </a:r>
          </a:p>
          <a:p>
            <a:pPr algn="just"/>
            <a:endParaRPr lang="fr-FR" sz="2500" dirty="0">
              <a:latin typeface="Sakkal Majalla" panose="02000000000000000000" pitchFamily="2" charset="-78"/>
              <a:cs typeface="Sakkal Majalla" panose="02000000000000000000" pitchFamily="2" charset="-78"/>
            </a:endParaRPr>
          </a:p>
          <a:p>
            <a:pPr algn="just"/>
            <a:endParaRPr lang="fr-FR" sz="2500" dirty="0" smtClean="0">
              <a:latin typeface="Sakkal Majalla" panose="02000000000000000000" pitchFamily="2" charset="-78"/>
              <a:cs typeface="Sakkal Majalla" panose="02000000000000000000" pitchFamily="2" charset="-78"/>
            </a:endParaRPr>
          </a:p>
        </p:txBody>
      </p:sp>
      <p:pic>
        <p:nvPicPr>
          <p:cNvPr id="4" name="Image 3"/>
          <p:cNvPicPr>
            <a:picLocks noChangeAspect="1"/>
          </p:cNvPicPr>
          <p:nvPr/>
        </p:nvPicPr>
        <p:blipFill>
          <a:blip r:embed="rId3"/>
          <a:stretch>
            <a:fillRect/>
          </a:stretch>
        </p:blipFill>
        <p:spPr>
          <a:xfrm>
            <a:off x="142241" y="1619658"/>
            <a:ext cx="6759601" cy="4753001"/>
          </a:xfrm>
          <a:prstGeom prst="rect">
            <a:avLst/>
          </a:prstGeom>
        </p:spPr>
      </p:pic>
    </p:spTree>
    <p:extLst>
      <p:ext uri="{BB962C8B-B14F-4D97-AF65-F5344CB8AC3E}">
        <p14:creationId xmlns:p14="http://schemas.microsoft.com/office/powerpoint/2010/main" val="7900280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1300480"/>
          </a:xfrm>
          <a:prstGeom prst="rect">
            <a:avLst/>
          </a:prstGeom>
          <a:solidFill>
            <a:srgbClr val="23D5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 name="Imag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83537" y="126999"/>
            <a:ext cx="4024925" cy="1046481"/>
          </a:xfrm>
          <a:prstGeom prst="rect">
            <a:avLst/>
          </a:prstGeom>
        </p:spPr>
      </p:pic>
      <p:sp>
        <p:nvSpPr>
          <p:cNvPr id="7" name="ZoneTexte 6"/>
          <p:cNvSpPr txBox="1"/>
          <p:nvPr/>
        </p:nvSpPr>
        <p:spPr>
          <a:xfrm>
            <a:off x="5041864" y="327371"/>
            <a:ext cx="2153154" cy="584775"/>
          </a:xfrm>
          <a:prstGeom prst="rect">
            <a:avLst/>
          </a:prstGeom>
          <a:noFill/>
        </p:spPr>
        <p:txBody>
          <a:bodyPr wrap="none" rtlCol="0">
            <a:spAutoFit/>
          </a:bodyPr>
          <a:lstStyle/>
          <a:p>
            <a:r>
              <a:rPr lang="fr-FR" sz="3200" dirty="0" smtClean="0">
                <a:solidFill>
                  <a:srgbClr val="23D5FB"/>
                </a:solidFill>
                <a:latin typeface="Sakkal Majalla" panose="02000000000000000000" pitchFamily="2" charset="-78"/>
                <a:cs typeface="Sakkal Majalla" panose="02000000000000000000" pitchFamily="2" charset="-78"/>
              </a:rPr>
              <a:t>écoresponsable</a:t>
            </a:r>
            <a:endParaRPr lang="fr-FR" sz="3200" dirty="0">
              <a:solidFill>
                <a:srgbClr val="23D5FB"/>
              </a:solidFill>
              <a:latin typeface="Sakkal Majalla" panose="02000000000000000000" pitchFamily="2" charset="-78"/>
              <a:cs typeface="Sakkal Majalla" panose="02000000000000000000" pitchFamily="2" charset="-78"/>
            </a:endParaRPr>
          </a:p>
        </p:txBody>
      </p:sp>
      <p:pic>
        <p:nvPicPr>
          <p:cNvPr id="4" name="Image 3"/>
          <p:cNvPicPr>
            <a:picLocks noChangeAspect="1"/>
          </p:cNvPicPr>
          <p:nvPr/>
        </p:nvPicPr>
        <p:blipFill rotWithShape="1">
          <a:blip r:embed="rId3">
            <a:extLst>
              <a:ext uri="{28A0092B-C50C-407E-A947-70E740481C1C}">
                <a14:useLocalDpi xmlns:a14="http://schemas.microsoft.com/office/drawing/2010/main" val="0"/>
              </a:ext>
            </a:extLst>
          </a:blip>
          <a:srcRect l="19865" t="9541" r="18600" b="17640"/>
          <a:stretch/>
        </p:blipFill>
        <p:spPr>
          <a:xfrm>
            <a:off x="0" y="1300480"/>
            <a:ext cx="6255397" cy="5557520"/>
          </a:xfrm>
          <a:prstGeom prst="rect">
            <a:avLst/>
          </a:prstGeom>
          <a:solidFill>
            <a:srgbClr val="FFFFFF">
              <a:shade val="85000"/>
            </a:srgbClr>
          </a:solidFill>
          <a:ln w="190500" cap="rnd">
            <a:noFill/>
          </a:ln>
          <a:effectLst>
            <a:outerShdw blurRad="50000" algn="tl" rotWithShape="0">
              <a:srgbClr val="000000">
                <a:alpha val="41000"/>
              </a:srgbClr>
            </a:outerShdw>
          </a:effectLst>
        </p:spPr>
      </p:pic>
      <p:sp>
        <p:nvSpPr>
          <p:cNvPr id="9" name="ZoneTexte 8"/>
          <p:cNvSpPr txBox="1"/>
          <p:nvPr/>
        </p:nvSpPr>
        <p:spPr>
          <a:xfrm>
            <a:off x="6492113" y="1670456"/>
            <a:ext cx="5547487" cy="4708981"/>
          </a:xfrm>
          <a:prstGeom prst="rect">
            <a:avLst/>
          </a:prstGeom>
          <a:noFill/>
        </p:spPr>
        <p:txBody>
          <a:bodyPr wrap="square" rtlCol="0">
            <a:spAutoFit/>
          </a:bodyPr>
          <a:lstStyle/>
          <a:p>
            <a:pPr algn="just"/>
            <a:r>
              <a:rPr lang="fr-FR" sz="2500" b="1" dirty="0" err="1" smtClean="0">
                <a:solidFill>
                  <a:srgbClr val="2AB059"/>
                </a:solidFill>
                <a:latin typeface="Sakkal Majalla" panose="02000000000000000000" pitchFamily="2" charset="-78"/>
                <a:cs typeface="Sakkal Majalla" panose="02000000000000000000" pitchFamily="2" charset="-78"/>
              </a:rPr>
              <a:t>Mecco</a:t>
            </a:r>
            <a:r>
              <a:rPr lang="fr-FR" sz="2500" b="1" dirty="0" smtClean="0">
                <a:solidFill>
                  <a:srgbClr val="2AB059"/>
                </a:solidFill>
                <a:latin typeface="Sakkal Majalla" panose="02000000000000000000" pitchFamily="2" charset="-78"/>
                <a:cs typeface="Sakkal Majalla" panose="02000000000000000000" pitchFamily="2" charset="-78"/>
              </a:rPr>
              <a:t> </a:t>
            </a:r>
            <a:r>
              <a:rPr lang="fr-FR" sz="2500" dirty="0" smtClean="0">
                <a:latin typeface="Sakkal Majalla" panose="02000000000000000000" pitchFamily="2" charset="-78"/>
                <a:cs typeface="Sakkal Majalla" panose="02000000000000000000" pitchFamily="2" charset="-78"/>
              </a:rPr>
              <a:t>: plateforme sociale pour promouvoir l’écologie (chez les 23-35 ans, possédant un iPhone et parlant espagnol). Basée sur le concept des lieux clés en utilisant Google </a:t>
            </a:r>
            <a:r>
              <a:rPr lang="fr-FR" sz="2500" dirty="0" err="1" smtClean="0">
                <a:latin typeface="Sakkal Majalla" panose="02000000000000000000" pitchFamily="2" charset="-78"/>
                <a:cs typeface="Sakkal Majalla" panose="02000000000000000000" pitchFamily="2" charset="-78"/>
              </a:rPr>
              <a:t>map</a:t>
            </a:r>
            <a:r>
              <a:rPr lang="fr-FR" sz="2500" dirty="0" smtClean="0">
                <a:latin typeface="Sakkal Majalla" panose="02000000000000000000" pitchFamily="2" charset="-78"/>
                <a:cs typeface="Sakkal Majalla" panose="02000000000000000000" pitchFamily="2" charset="-78"/>
              </a:rPr>
              <a:t>, on y trouve des conseils, actions challenges, publicités pour les marques écoresponsables ….</a:t>
            </a:r>
          </a:p>
          <a:p>
            <a:pPr algn="just"/>
            <a:endParaRPr lang="fr-FR" sz="2500" dirty="0">
              <a:latin typeface="Sakkal Majalla" panose="02000000000000000000" pitchFamily="2" charset="-78"/>
              <a:cs typeface="Sakkal Majalla" panose="02000000000000000000" pitchFamily="2" charset="-78"/>
            </a:endParaRPr>
          </a:p>
          <a:p>
            <a:pPr algn="just"/>
            <a:r>
              <a:rPr lang="fr-FR" sz="2500" dirty="0" smtClean="0">
                <a:latin typeface="Sakkal Majalla" panose="02000000000000000000" pitchFamily="2" charset="-78"/>
                <a:cs typeface="Sakkal Majalla" panose="02000000000000000000" pitchFamily="2" charset="-78"/>
              </a:rPr>
              <a:t>-&gt; On retrouve à chaque fois </a:t>
            </a:r>
            <a:r>
              <a:rPr lang="fr-FR" sz="2500" b="1" dirty="0" smtClean="0">
                <a:latin typeface="Sakkal Majalla" panose="02000000000000000000" pitchFamily="2" charset="-78"/>
                <a:cs typeface="Sakkal Majalla" panose="02000000000000000000" pitchFamily="2" charset="-78"/>
              </a:rPr>
              <a:t>un problème pour la validation des actions joueurs </a:t>
            </a:r>
            <a:r>
              <a:rPr lang="fr-FR" sz="2500" dirty="0" smtClean="0">
                <a:latin typeface="Sakkal Majalla" panose="02000000000000000000" pitchFamily="2" charset="-78"/>
                <a:cs typeface="Sakkal Majalla" panose="02000000000000000000" pitchFamily="2" charset="-78"/>
              </a:rPr>
              <a:t>: confiance, capteur ou validation de la communauté.</a:t>
            </a:r>
          </a:p>
          <a:p>
            <a:pPr algn="just"/>
            <a:endParaRPr lang="fr-FR" sz="2500" dirty="0">
              <a:latin typeface="Sakkal Majalla" panose="02000000000000000000" pitchFamily="2" charset="-78"/>
              <a:cs typeface="Sakkal Majalla" panose="02000000000000000000" pitchFamily="2" charset="-78"/>
            </a:endParaRPr>
          </a:p>
          <a:p>
            <a:pPr algn="just"/>
            <a:endParaRPr lang="fr-FR" sz="2500" dirty="0" smtClean="0">
              <a:latin typeface="Sakkal Majalla" panose="02000000000000000000" pitchFamily="2" charset="-78"/>
              <a:cs typeface="Sakkal Majalla" panose="02000000000000000000" pitchFamily="2" charset="-78"/>
            </a:endParaRPr>
          </a:p>
        </p:txBody>
      </p:sp>
    </p:spTree>
    <p:extLst>
      <p:ext uri="{BB962C8B-B14F-4D97-AF65-F5344CB8AC3E}">
        <p14:creationId xmlns:p14="http://schemas.microsoft.com/office/powerpoint/2010/main" val="3530239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1300480"/>
          </a:xfrm>
          <a:prstGeom prst="rect">
            <a:avLst/>
          </a:prstGeom>
          <a:solidFill>
            <a:srgbClr val="23D5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 name="Imag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83537" y="126999"/>
            <a:ext cx="4024925" cy="1046481"/>
          </a:xfrm>
          <a:prstGeom prst="rect">
            <a:avLst/>
          </a:prstGeom>
        </p:spPr>
      </p:pic>
      <p:sp>
        <p:nvSpPr>
          <p:cNvPr id="7" name="ZoneTexte 6"/>
          <p:cNvSpPr txBox="1"/>
          <p:nvPr/>
        </p:nvSpPr>
        <p:spPr>
          <a:xfrm>
            <a:off x="5041864" y="327371"/>
            <a:ext cx="2153154" cy="584775"/>
          </a:xfrm>
          <a:prstGeom prst="rect">
            <a:avLst/>
          </a:prstGeom>
          <a:noFill/>
        </p:spPr>
        <p:txBody>
          <a:bodyPr wrap="none" rtlCol="0">
            <a:spAutoFit/>
          </a:bodyPr>
          <a:lstStyle/>
          <a:p>
            <a:r>
              <a:rPr lang="fr-FR" sz="3200" dirty="0" smtClean="0">
                <a:solidFill>
                  <a:srgbClr val="23D5FB"/>
                </a:solidFill>
                <a:latin typeface="Sakkal Majalla" panose="02000000000000000000" pitchFamily="2" charset="-78"/>
                <a:cs typeface="Sakkal Majalla" panose="02000000000000000000" pitchFamily="2" charset="-78"/>
              </a:rPr>
              <a:t>écoresponsable</a:t>
            </a:r>
            <a:endParaRPr lang="fr-FR" sz="3200" dirty="0">
              <a:solidFill>
                <a:srgbClr val="23D5FB"/>
              </a:solidFill>
              <a:latin typeface="Sakkal Majalla" panose="02000000000000000000" pitchFamily="2" charset="-78"/>
              <a:cs typeface="Sakkal Majalla" panose="02000000000000000000" pitchFamily="2" charset="-78"/>
            </a:endParaRPr>
          </a:p>
        </p:txBody>
      </p:sp>
      <p:sp>
        <p:nvSpPr>
          <p:cNvPr id="8" name="ZoneTexte 7"/>
          <p:cNvSpPr txBox="1"/>
          <p:nvPr/>
        </p:nvSpPr>
        <p:spPr>
          <a:xfrm>
            <a:off x="147468" y="1571972"/>
            <a:ext cx="11851492" cy="1246495"/>
          </a:xfrm>
          <a:prstGeom prst="rect">
            <a:avLst/>
          </a:prstGeom>
          <a:noFill/>
        </p:spPr>
        <p:txBody>
          <a:bodyPr wrap="square" rtlCol="0">
            <a:spAutoFit/>
          </a:bodyPr>
          <a:lstStyle/>
          <a:p>
            <a:pPr algn="just"/>
            <a:r>
              <a:rPr lang="fr-FR" sz="2500" dirty="0" smtClean="0">
                <a:latin typeface="Sakkal Majalla" panose="02000000000000000000" pitchFamily="2" charset="-78"/>
                <a:cs typeface="Sakkal Majalla" panose="02000000000000000000" pitchFamily="2" charset="-78"/>
              </a:rPr>
              <a:t>	L’article met en opposition la méthode utilisée pour l’apprentissage en ligne à travers les </a:t>
            </a:r>
            <a:r>
              <a:rPr lang="fr-FR" sz="2500" dirty="0" err="1" smtClean="0">
                <a:latin typeface="Sakkal Majalla" panose="02000000000000000000" pitchFamily="2" charset="-78"/>
                <a:cs typeface="Sakkal Majalla" panose="02000000000000000000" pitchFamily="2" charset="-78"/>
              </a:rPr>
              <a:t>MOOCs</a:t>
            </a:r>
            <a:r>
              <a:rPr lang="fr-FR" sz="2500" dirty="0" smtClean="0">
                <a:latin typeface="Sakkal Majalla" panose="02000000000000000000" pitchFamily="2" charset="-78"/>
                <a:cs typeface="Sakkal Majalla" panose="02000000000000000000" pitchFamily="2" charset="-78"/>
              </a:rPr>
              <a:t> (vidéo puis examen final) et une méthode </a:t>
            </a:r>
            <a:r>
              <a:rPr lang="fr-FR" sz="2500" dirty="0" err="1" smtClean="0">
                <a:latin typeface="Sakkal Majalla" panose="02000000000000000000" pitchFamily="2" charset="-78"/>
                <a:cs typeface="Sakkal Majalla" panose="02000000000000000000" pitchFamily="2" charset="-78"/>
              </a:rPr>
              <a:t>gamifiée</a:t>
            </a:r>
            <a:r>
              <a:rPr lang="fr-FR" sz="2500" dirty="0" smtClean="0">
                <a:latin typeface="Sakkal Majalla" panose="02000000000000000000" pitchFamily="2" charset="-78"/>
                <a:cs typeface="Sakkal Majalla" panose="02000000000000000000" pitchFamily="2" charset="-78"/>
              </a:rPr>
              <a:t> (basse de progression, quizz réguliers, rangs, informations à chercher soit même ….).</a:t>
            </a:r>
          </a:p>
        </p:txBody>
      </p:sp>
      <p:pic>
        <p:nvPicPr>
          <p:cNvPr id="5" name="Image 4"/>
          <p:cNvPicPr>
            <a:picLocks noChangeAspect="1"/>
          </p:cNvPicPr>
          <p:nvPr/>
        </p:nvPicPr>
        <p:blipFill rotWithShape="1">
          <a:blip r:embed="rId3">
            <a:extLst>
              <a:ext uri="{28A0092B-C50C-407E-A947-70E740481C1C}">
                <a14:useLocalDpi xmlns:a14="http://schemas.microsoft.com/office/drawing/2010/main" val="0"/>
              </a:ext>
            </a:extLst>
          </a:blip>
          <a:srcRect b="7148"/>
          <a:stretch/>
        </p:blipFill>
        <p:spPr>
          <a:xfrm>
            <a:off x="1019972" y="3089959"/>
            <a:ext cx="10273100" cy="2904441"/>
          </a:xfrm>
          <a:prstGeom prst="rect">
            <a:avLst/>
          </a:prstGeom>
        </p:spPr>
      </p:pic>
    </p:spTree>
    <p:extLst>
      <p:ext uri="{BB962C8B-B14F-4D97-AF65-F5344CB8AC3E}">
        <p14:creationId xmlns:p14="http://schemas.microsoft.com/office/powerpoint/2010/main" val="16083459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1300480"/>
          </a:xfrm>
          <a:prstGeom prst="rect">
            <a:avLst/>
          </a:prstGeom>
          <a:solidFill>
            <a:srgbClr val="23D5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 name="Imag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83537" y="126999"/>
            <a:ext cx="4024925" cy="1046481"/>
          </a:xfrm>
          <a:prstGeom prst="rect">
            <a:avLst/>
          </a:prstGeom>
        </p:spPr>
      </p:pic>
      <p:sp>
        <p:nvSpPr>
          <p:cNvPr id="7" name="ZoneTexte 6"/>
          <p:cNvSpPr txBox="1"/>
          <p:nvPr/>
        </p:nvSpPr>
        <p:spPr>
          <a:xfrm>
            <a:off x="5041864" y="327371"/>
            <a:ext cx="2153154" cy="584775"/>
          </a:xfrm>
          <a:prstGeom prst="rect">
            <a:avLst/>
          </a:prstGeom>
          <a:noFill/>
        </p:spPr>
        <p:txBody>
          <a:bodyPr wrap="none" rtlCol="0">
            <a:spAutoFit/>
          </a:bodyPr>
          <a:lstStyle/>
          <a:p>
            <a:r>
              <a:rPr lang="fr-FR" sz="3200" dirty="0" smtClean="0">
                <a:solidFill>
                  <a:srgbClr val="23D5FB"/>
                </a:solidFill>
                <a:latin typeface="Sakkal Majalla" panose="02000000000000000000" pitchFamily="2" charset="-78"/>
                <a:cs typeface="Sakkal Majalla" panose="02000000000000000000" pitchFamily="2" charset="-78"/>
              </a:rPr>
              <a:t>écoresponsable</a:t>
            </a:r>
            <a:endParaRPr lang="fr-FR" sz="3200" dirty="0">
              <a:solidFill>
                <a:srgbClr val="23D5FB"/>
              </a:solidFill>
              <a:latin typeface="Sakkal Majalla" panose="02000000000000000000" pitchFamily="2" charset="-78"/>
              <a:cs typeface="Sakkal Majalla" panose="02000000000000000000" pitchFamily="2" charset="-78"/>
            </a:endParaRPr>
          </a:p>
        </p:txBody>
      </p:sp>
      <p:sp>
        <p:nvSpPr>
          <p:cNvPr id="5" name="ZoneTexte 4"/>
          <p:cNvSpPr txBox="1"/>
          <p:nvPr/>
        </p:nvSpPr>
        <p:spPr>
          <a:xfrm>
            <a:off x="5992427" y="1548633"/>
            <a:ext cx="5940493" cy="5093702"/>
          </a:xfrm>
          <a:prstGeom prst="rect">
            <a:avLst/>
          </a:prstGeom>
          <a:noFill/>
        </p:spPr>
        <p:txBody>
          <a:bodyPr wrap="square" rtlCol="0">
            <a:spAutoFit/>
          </a:bodyPr>
          <a:lstStyle/>
          <a:p>
            <a:pPr algn="just"/>
            <a:r>
              <a:rPr lang="fr-FR" sz="2500" dirty="0" smtClean="0">
                <a:latin typeface="Sakkal Majalla" panose="02000000000000000000" pitchFamily="2" charset="-78"/>
                <a:cs typeface="Sakkal Majalla" panose="02000000000000000000" pitchFamily="2" charset="-78"/>
              </a:rPr>
              <a:t>Proposer un ensemble de conseils de </a:t>
            </a:r>
            <a:r>
              <a:rPr lang="fr-FR" sz="2500" dirty="0" err="1" smtClean="0">
                <a:latin typeface="Sakkal Majalla" panose="02000000000000000000" pitchFamily="2" charset="-78"/>
                <a:cs typeface="Sakkal Majalla" panose="02000000000000000000" pitchFamily="2" charset="-78"/>
              </a:rPr>
              <a:t>gamification</a:t>
            </a:r>
            <a:r>
              <a:rPr lang="fr-FR" sz="2500" dirty="0" smtClean="0">
                <a:latin typeface="Sakkal Majalla" panose="02000000000000000000" pitchFamily="2" charset="-78"/>
                <a:cs typeface="Sakkal Majalla" panose="02000000000000000000" pitchFamily="2" charset="-78"/>
              </a:rPr>
              <a:t> permettant de promouvoir une nutrition respectueuse de l’environnement (et de la santé) notamment par : </a:t>
            </a:r>
          </a:p>
          <a:p>
            <a:pPr marL="342900" indent="-342900" algn="just">
              <a:buFont typeface="Arial" panose="020B0604020202020204" pitchFamily="34" charset="0"/>
              <a:buChar char="•"/>
            </a:pPr>
            <a:r>
              <a:rPr lang="fr-FR" sz="2500" dirty="0" smtClean="0">
                <a:latin typeface="Sakkal Majalla" panose="02000000000000000000" pitchFamily="2" charset="-78"/>
                <a:cs typeface="Sakkal Majalla" panose="02000000000000000000" pitchFamily="2" charset="-78"/>
              </a:rPr>
              <a:t>Briser ou au contraire construire certaines normes sociales [risque perçu]</a:t>
            </a:r>
          </a:p>
          <a:p>
            <a:pPr marL="342900" indent="-342900" algn="just">
              <a:buFont typeface="Arial" panose="020B0604020202020204" pitchFamily="34" charset="0"/>
              <a:buChar char="•"/>
            </a:pPr>
            <a:r>
              <a:rPr lang="fr-FR" sz="2500" dirty="0" smtClean="0">
                <a:latin typeface="Sakkal Majalla" panose="02000000000000000000" pitchFamily="2" charset="-78"/>
                <a:cs typeface="Sakkal Majalla" panose="02000000000000000000" pitchFamily="2" charset="-78"/>
              </a:rPr>
              <a:t>Profiter de l’influence du groupe sur l’individu et réciproquement</a:t>
            </a:r>
          </a:p>
          <a:p>
            <a:pPr marL="342900" indent="-342900" algn="just">
              <a:buFont typeface="Arial" panose="020B0604020202020204" pitchFamily="34" charset="0"/>
              <a:buChar char="•"/>
            </a:pPr>
            <a:r>
              <a:rPr lang="fr-FR" sz="2500" dirty="0" smtClean="0">
                <a:latin typeface="Sakkal Majalla" panose="02000000000000000000" pitchFamily="2" charset="-78"/>
                <a:cs typeface="Sakkal Majalla" panose="02000000000000000000" pitchFamily="2" charset="-78"/>
              </a:rPr>
              <a:t>Briser certains préjugés</a:t>
            </a:r>
          </a:p>
          <a:p>
            <a:pPr algn="just"/>
            <a:endParaRPr lang="fr-FR" sz="2500" dirty="0">
              <a:latin typeface="Sakkal Majalla" panose="02000000000000000000" pitchFamily="2" charset="-78"/>
              <a:cs typeface="Sakkal Majalla" panose="02000000000000000000" pitchFamily="2" charset="-78"/>
            </a:endParaRPr>
          </a:p>
          <a:p>
            <a:pPr algn="just"/>
            <a:r>
              <a:rPr lang="fr-FR" sz="2500" dirty="0" smtClean="0">
                <a:latin typeface="Sakkal Majalla" panose="02000000000000000000" pitchFamily="2" charset="-78"/>
                <a:cs typeface="Sakkal Majalla" panose="02000000000000000000" pitchFamily="2" charset="-78"/>
              </a:rPr>
              <a:t>-&gt; L’article met en avant la nutrition car sa production et consommation représente en occident 1/3 des effets négatifs sur l’environnement. Et la baisse de consommation provoquerait une baisse donc de la production.</a:t>
            </a:r>
          </a:p>
        </p:txBody>
      </p:sp>
      <p:pic>
        <p:nvPicPr>
          <p:cNvPr id="11" name="Imag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277" y="1500852"/>
            <a:ext cx="5937538" cy="2511855"/>
          </a:xfrm>
          <a:prstGeom prst="rect">
            <a:avLst/>
          </a:prstGeom>
        </p:spPr>
      </p:pic>
      <p:pic>
        <p:nvPicPr>
          <p:cNvPr id="13" name="Imag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4277" y="4438835"/>
            <a:ext cx="5409623" cy="1979349"/>
          </a:xfrm>
          <a:prstGeom prst="rect">
            <a:avLst/>
          </a:prstGeom>
        </p:spPr>
      </p:pic>
    </p:spTree>
    <p:extLst>
      <p:ext uri="{BB962C8B-B14F-4D97-AF65-F5344CB8AC3E}">
        <p14:creationId xmlns:p14="http://schemas.microsoft.com/office/powerpoint/2010/main" val="19780583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rgbClr val="23D5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7" name="Imag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12544" y="2799962"/>
            <a:ext cx="5346436" cy="1390074"/>
          </a:xfrm>
          <a:prstGeom prst="rect">
            <a:avLst/>
          </a:prstGeom>
        </p:spPr>
      </p:pic>
      <p:sp>
        <p:nvSpPr>
          <p:cNvPr id="8" name="ZoneTexte 7"/>
          <p:cNvSpPr txBox="1"/>
          <p:nvPr/>
        </p:nvSpPr>
        <p:spPr>
          <a:xfrm>
            <a:off x="4557757" y="3134987"/>
            <a:ext cx="3076483" cy="584775"/>
          </a:xfrm>
          <a:prstGeom prst="rect">
            <a:avLst/>
          </a:prstGeom>
          <a:noFill/>
        </p:spPr>
        <p:txBody>
          <a:bodyPr wrap="none" rtlCol="0">
            <a:spAutoFit/>
          </a:bodyPr>
          <a:lstStyle/>
          <a:p>
            <a:r>
              <a:rPr lang="fr-FR" sz="3200" dirty="0" smtClean="0">
                <a:solidFill>
                  <a:srgbClr val="23D5FB"/>
                </a:solidFill>
                <a:latin typeface="Sakkal Majalla" panose="02000000000000000000" pitchFamily="2" charset="-78"/>
                <a:cs typeface="Sakkal Majalla" panose="02000000000000000000" pitchFamily="2" charset="-78"/>
              </a:rPr>
              <a:t>Applications existantes</a:t>
            </a:r>
            <a:endParaRPr lang="fr-FR" sz="3200" dirty="0">
              <a:solidFill>
                <a:srgbClr val="23D5FB"/>
              </a:solidFill>
              <a:latin typeface="Sakkal Majalla" panose="02000000000000000000" pitchFamily="2" charset="-78"/>
              <a:cs typeface="Sakkal Majalla" panose="02000000000000000000" pitchFamily="2" charset="-78"/>
            </a:endParaRPr>
          </a:p>
        </p:txBody>
      </p:sp>
    </p:spTree>
    <p:extLst>
      <p:ext uri="{BB962C8B-B14F-4D97-AF65-F5344CB8AC3E}">
        <p14:creationId xmlns:p14="http://schemas.microsoft.com/office/powerpoint/2010/main" val="1392134362"/>
      </p:ext>
    </p:extLst>
  </p:cSld>
  <p:clrMapOvr>
    <a:masterClrMapping/>
  </p:clrMapOvr>
  <p:transition spd="slow">
    <p:push dir="u"/>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p:cNvPicPr>
            <a:picLocks noChangeAspect="1"/>
          </p:cNvPicPr>
          <p:nvPr/>
        </p:nvPicPr>
        <p:blipFill rotWithShape="1">
          <a:blip r:embed="rId2" cstate="print">
            <a:extLst>
              <a:ext uri="{28A0092B-C50C-407E-A947-70E740481C1C}">
                <a14:useLocalDpi xmlns:a14="http://schemas.microsoft.com/office/drawing/2010/main" val="0"/>
              </a:ext>
            </a:extLst>
          </a:blip>
          <a:srcRect r="79684"/>
          <a:stretch/>
        </p:blipFill>
        <p:spPr>
          <a:xfrm>
            <a:off x="0" y="1"/>
            <a:ext cx="12192000" cy="1365812"/>
          </a:xfrm>
          <a:prstGeom prst="rect">
            <a:avLst/>
          </a:prstGeom>
        </p:spPr>
      </p:pic>
      <p:sp>
        <p:nvSpPr>
          <p:cNvPr id="2" name="ZoneTexte 1"/>
          <p:cNvSpPr txBox="1"/>
          <p:nvPr/>
        </p:nvSpPr>
        <p:spPr>
          <a:xfrm>
            <a:off x="1427545" y="119318"/>
            <a:ext cx="10336192" cy="1246495"/>
          </a:xfrm>
          <a:prstGeom prst="rect">
            <a:avLst/>
          </a:prstGeom>
          <a:noFill/>
        </p:spPr>
        <p:txBody>
          <a:bodyPr wrap="square" rtlCol="0">
            <a:spAutoFit/>
          </a:bodyPr>
          <a:lstStyle/>
          <a:p>
            <a:r>
              <a:rPr lang="fr-FR" sz="7500" dirty="0" smtClean="0">
                <a:solidFill>
                  <a:schemeClr val="bg1"/>
                </a:solidFill>
                <a:latin typeface="Sakkal Majalla" panose="02000000000000000000" pitchFamily="2" charset="-78"/>
                <a:cs typeface="Sakkal Majalla" panose="02000000000000000000" pitchFamily="2" charset="-78"/>
              </a:rPr>
              <a:t>Plan de la présentation</a:t>
            </a:r>
            <a:endParaRPr lang="fr-FR" sz="7500" dirty="0">
              <a:solidFill>
                <a:schemeClr val="bg1"/>
              </a:solidFill>
              <a:latin typeface="Sakkal Majalla" panose="02000000000000000000" pitchFamily="2" charset="-78"/>
              <a:cs typeface="Sakkal Majalla" panose="02000000000000000000" pitchFamily="2" charset="-78"/>
            </a:endParaRPr>
          </a:p>
        </p:txBody>
      </p:sp>
      <p:sp>
        <p:nvSpPr>
          <p:cNvPr id="3" name="ZoneTexte 2"/>
          <p:cNvSpPr txBox="1"/>
          <p:nvPr/>
        </p:nvSpPr>
        <p:spPr>
          <a:xfrm>
            <a:off x="2970836" y="1867761"/>
            <a:ext cx="7342207" cy="4062651"/>
          </a:xfrm>
          <a:prstGeom prst="rect">
            <a:avLst/>
          </a:prstGeom>
          <a:noFill/>
        </p:spPr>
        <p:txBody>
          <a:bodyPr wrap="square" rtlCol="0">
            <a:spAutoFit/>
          </a:bodyPr>
          <a:lstStyle/>
          <a:p>
            <a:pPr marL="400050" indent="-400050">
              <a:buAutoNum type="romanUcPeriod"/>
            </a:pPr>
            <a:r>
              <a:rPr lang="fr-FR" sz="4500" dirty="0" smtClean="0">
                <a:solidFill>
                  <a:srgbClr val="2AB059"/>
                </a:solidFill>
                <a:latin typeface="Sakkal Majalla" panose="02000000000000000000" pitchFamily="2" charset="-78"/>
                <a:cs typeface="Sakkal Majalla" panose="02000000000000000000" pitchFamily="2" charset="-78"/>
              </a:rPr>
              <a:t>Etat de l’art</a:t>
            </a:r>
          </a:p>
          <a:p>
            <a:pPr lvl="1"/>
            <a:r>
              <a:rPr lang="fr-FR" sz="2800" dirty="0" smtClean="0">
                <a:latin typeface="Sakkal Majalla" panose="02000000000000000000" pitchFamily="2" charset="-78"/>
                <a:cs typeface="Sakkal Majalla" panose="02000000000000000000" pitchFamily="2" charset="-78"/>
              </a:rPr>
              <a:t>I.1. La « </a:t>
            </a:r>
            <a:r>
              <a:rPr lang="fr-FR" sz="2800" dirty="0" err="1" smtClean="0">
                <a:latin typeface="Sakkal Majalla" panose="02000000000000000000" pitchFamily="2" charset="-78"/>
                <a:cs typeface="Sakkal Majalla" panose="02000000000000000000" pitchFamily="2" charset="-78"/>
              </a:rPr>
              <a:t>Gamification</a:t>
            </a:r>
            <a:r>
              <a:rPr lang="fr-FR" sz="2800" dirty="0" smtClean="0">
                <a:latin typeface="Sakkal Majalla" panose="02000000000000000000" pitchFamily="2" charset="-78"/>
                <a:cs typeface="Sakkal Majalla" panose="02000000000000000000" pitchFamily="2" charset="-78"/>
              </a:rPr>
              <a:t> » </a:t>
            </a:r>
          </a:p>
          <a:p>
            <a:pPr lvl="1"/>
            <a:r>
              <a:rPr lang="fr-FR" sz="2800" dirty="0" smtClean="0">
                <a:latin typeface="Sakkal Majalla" panose="02000000000000000000" pitchFamily="2" charset="-78"/>
                <a:cs typeface="Sakkal Majalla" panose="02000000000000000000" pitchFamily="2" charset="-78"/>
              </a:rPr>
              <a:t>I.2. Recherche sur la </a:t>
            </a:r>
            <a:r>
              <a:rPr lang="fr-FR" sz="2800" dirty="0" err="1" smtClean="0">
                <a:latin typeface="Sakkal Majalla" panose="02000000000000000000" pitchFamily="2" charset="-78"/>
                <a:cs typeface="Sakkal Majalla" panose="02000000000000000000" pitchFamily="2" charset="-78"/>
              </a:rPr>
              <a:t>gamification</a:t>
            </a:r>
            <a:r>
              <a:rPr lang="fr-FR" sz="2800" dirty="0" smtClean="0">
                <a:latin typeface="Sakkal Majalla" panose="02000000000000000000" pitchFamily="2" charset="-78"/>
                <a:cs typeface="Sakkal Majalla" panose="02000000000000000000" pitchFamily="2" charset="-78"/>
              </a:rPr>
              <a:t> appliquée à l’écologie</a:t>
            </a:r>
          </a:p>
          <a:p>
            <a:pPr lvl="1"/>
            <a:r>
              <a:rPr lang="fr-FR" sz="2800" dirty="0" smtClean="0">
                <a:latin typeface="Sakkal Majalla" panose="02000000000000000000" pitchFamily="2" charset="-78"/>
                <a:cs typeface="Sakkal Majalla" panose="02000000000000000000" pitchFamily="2" charset="-78"/>
              </a:rPr>
              <a:t>I.3. Applications existantes </a:t>
            </a:r>
          </a:p>
          <a:p>
            <a:pPr marL="400050" indent="-400050">
              <a:buAutoNum type="romanUcPeriod"/>
            </a:pPr>
            <a:r>
              <a:rPr lang="fr-FR" sz="4500" dirty="0" smtClean="0">
                <a:solidFill>
                  <a:srgbClr val="2AB059"/>
                </a:solidFill>
                <a:latin typeface="Sakkal Majalla" panose="02000000000000000000" pitchFamily="2" charset="-78"/>
                <a:cs typeface="Sakkal Majalla" panose="02000000000000000000" pitchFamily="2" charset="-78"/>
              </a:rPr>
              <a:t>Solution préliminaire</a:t>
            </a:r>
          </a:p>
          <a:p>
            <a:pPr lvl="1"/>
            <a:r>
              <a:rPr lang="fr-FR" sz="2800" dirty="0" smtClean="0">
                <a:latin typeface="Sakkal Majalla" panose="02000000000000000000" pitchFamily="2" charset="-78"/>
                <a:cs typeface="Sakkal Majalla" panose="02000000000000000000" pitchFamily="2" charset="-78"/>
              </a:rPr>
              <a:t>II.1.  Présentation et fonctionnalités</a:t>
            </a:r>
          </a:p>
          <a:p>
            <a:pPr lvl="1"/>
            <a:r>
              <a:rPr lang="fr-FR" sz="2800" dirty="0" smtClean="0">
                <a:latin typeface="Sakkal Majalla" panose="02000000000000000000" pitchFamily="2" charset="-78"/>
                <a:cs typeface="Sakkal Majalla" panose="02000000000000000000" pitchFamily="2" charset="-78"/>
              </a:rPr>
              <a:t>II.2. Avancement actuel</a:t>
            </a:r>
          </a:p>
          <a:p>
            <a:pPr lvl="1"/>
            <a:r>
              <a:rPr lang="fr-FR" sz="2800" dirty="0" smtClean="0">
                <a:latin typeface="Sakkal Majalla" panose="02000000000000000000" pitchFamily="2" charset="-78"/>
                <a:cs typeface="Sakkal Majalla" panose="02000000000000000000" pitchFamily="2" charset="-78"/>
              </a:rPr>
              <a:t>II.3. </a:t>
            </a:r>
            <a:r>
              <a:rPr lang="fr-FR" sz="2800" dirty="0">
                <a:latin typeface="Sakkal Majalla" panose="02000000000000000000" pitchFamily="2" charset="-78"/>
                <a:cs typeface="Sakkal Majalla" panose="02000000000000000000" pitchFamily="2" charset="-78"/>
              </a:rPr>
              <a:t>Technologies et </a:t>
            </a:r>
            <a:r>
              <a:rPr lang="fr-FR" sz="2800" dirty="0" smtClean="0">
                <a:latin typeface="Sakkal Majalla" panose="02000000000000000000" pitchFamily="2" charset="-78"/>
                <a:cs typeface="Sakkal Majalla" panose="02000000000000000000" pitchFamily="2" charset="-78"/>
              </a:rPr>
              <a:t>perspectives</a:t>
            </a:r>
            <a:endParaRPr lang="fr-FR" sz="2800" dirty="0">
              <a:latin typeface="Sakkal Majalla" panose="02000000000000000000" pitchFamily="2" charset="-78"/>
              <a:cs typeface="Sakkal Majalla" panose="02000000000000000000" pitchFamily="2" charset="-78"/>
            </a:endParaRPr>
          </a:p>
        </p:txBody>
      </p:sp>
      <p:pic>
        <p:nvPicPr>
          <p:cNvPr id="8" name="Imag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1753" y="98998"/>
            <a:ext cx="1064039" cy="1170434"/>
          </a:xfrm>
          <a:prstGeom prst="rect">
            <a:avLst/>
          </a:prstGeom>
        </p:spPr>
      </p:pic>
    </p:spTree>
    <p:extLst>
      <p:ext uri="{BB962C8B-B14F-4D97-AF65-F5344CB8AC3E}">
        <p14:creationId xmlns:p14="http://schemas.microsoft.com/office/powerpoint/2010/main" val="3777178823"/>
      </p:ext>
    </p:extLst>
  </p:cSld>
  <p:clrMapOvr>
    <a:masterClrMapping/>
  </p:clrMapOvr>
  <p:transition spd="slow">
    <p:push dir="u"/>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1300480"/>
          </a:xfrm>
          <a:prstGeom prst="rect">
            <a:avLst/>
          </a:prstGeom>
          <a:solidFill>
            <a:srgbClr val="23D5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 name="Imag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83537" y="126999"/>
            <a:ext cx="4024925" cy="1046481"/>
          </a:xfrm>
          <a:prstGeom prst="rect">
            <a:avLst/>
          </a:prstGeom>
        </p:spPr>
      </p:pic>
      <p:sp>
        <p:nvSpPr>
          <p:cNvPr id="7" name="ZoneTexte 6"/>
          <p:cNvSpPr txBox="1"/>
          <p:nvPr/>
        </p:nvSpPr>
        <p:spPr>
          <a:xfrm>
            <a:off x="5001224" y="337531"/>
            <a:ext cx="2202216" cy="584775"/>
          </a:xfrm>
          <a:prstGeom prst="rect">
            <a:avLst/>
          </a:prstGeom>
          <a:noFill/>
        </p:spPr>
        <p:txBody>
          <a:bodyPr wrap="square" rtlCol="0">
            <a:spAutoFit/>
          </a:bodyPr>
          <a:lstStyle/>
          <a:p>
            <a:pPr algn="ctr"/>
            <a:r>
              <a:rPr lang="fr-FR" sz="3200" dirty="0" err="1" smtClean="0">
                <a:solidFill>
                  <a:srgbClr val="23D5FB"/>
                </a:solidFill>
                <a:latin typeface="Sakkal Majalla" panose="02000000000000000000" pitchFamily="2" charset="-78"/>
                <a:cs typeface="Sakkal Majalla" panose="02000000000000000000" pitchFamily="2" charset="-78"/>
              </a:rPr>
              <a:t>PlayStore</a:t>
            </a:r>
            <a:endParaRPr lang="fr-FR" sz="3200" dirty="0">
              <a:solidFill>
                <a:srgbClr val="23D5FB"/>
              </a:solidFill>
              <a:latin typeface="Sakkal Majalla" panose="02000000000000000000" pitchFamily="2" charset="-78"/>
              <a:cs typeface="Sakkal Majalla" panose="02000000000000000000" pitchFamily="2" charset="-78"/>
            </a:endParaRPr>
          </a:p>
        </p:txBody>
      </p:sp>
      <p:pic>
        <p:nvPicPr>
          <p:cNvPr id="8" name="Imag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300480"/>
            <a:ext cx="3553547" cy="2903508"/>
          </a:xfrm>
          <a:prstGeom prst="rect">
            <a:avLst/>
          </a:prstGeom>
        </p:spPr>
      </p:pic>
      <p:pic>
        <p:nvPicPr>
          <p:cNvPr id="14" name="Image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4121467"/>
            <a:ext cx="3434080" cy="2736533"/>
          </a:xfrm>
          <a:prstGeom prst="rect">
            <a:avLst/>
          </a:prstGeom>
        </p:spPr>
      </p:pic>
      <p:sp>
        <p:nvSpPr>
          <p:cNvPr id="15" name="ZoneTexte 14"/>
          <p:cNvSpPr txBox="1"/>
          <p:nvPr/>
        </p:nvSpPr>
        <p:spPr>
          <a:xfrm>
            <a:off x="3848667" y="1764298"/>
            <a:ext cx="8180773" cy="1631216"/>
          </a:xfrm>
          <a:prstGeom prst="rect">
            <a:avLst/>
          </a:prstGeom>
          <a:noFill/>
        </p:spPr>
        <p:txBody>
          <a:bodyPr wrap="square" rtlCol="0">
            <a:spAutoFit/>
          </a:bodyPr>
          <a:lstStyle/>
          <a:p>
            <a:pPr algn="just"/>
            <a:r>
              <a:rPr lang="fr-FR" sz="2500" dirty="0" smtClean="0">
                <a:latin typeface="Sakkal Majalla" panose="02000000000000000000" pitchFamily="2" charset="-78"/>
                <a:cs typeface="Sakkal Majalla" panose="02000000000000000000" pitchFamily="2" charset="-78"/>
              </a:rPr>
              <a:t>	On va trouver sur le Google </a:t>
            </a:r>
            <a:r>
              <a:rPr lang="fr-FR" sz="2500" dirty="0" err="1" smtClean="0">
                <a:latin typeface="Sakkal Majalla" panose="02000000000000000000" pitchFamily="2" charset="-78"/>
                <a:cs typeface="Sakkal Majalla" panose="02000000000000000000" pitchFamily="2" charset="-78"/>
              </a:rPr>
              <a:t>Playstore</a:t>
            </a:r>
            <a:r>
              <a:rPr lang="fr-FR" sz="2500" dirty="0" smtClean="0">
                <a:latin typeface="Sakkal Majalla" panose="02000000000000000000" pitchFamily="2" charset="-78"/>
                <a:cs typeface="Sakkal Majalla" panose="02000000000000000000" pitchFamily="2" charset="-78"/>
              </a:rPr>
              <a:t> principalement des applications de formation, d’information (évènements, lieux utiles …) ou encore des applications engagées comme « </a:t>
            </a:r>
            <a:r>
              <a:rPr lang="fr-FR" sz="2500" dirty="0" err="1" smtClean="0">
                <a:latin typeface="Sakkal Majalla" panose="02000000000000000000" pitchFamily="2" charset="-78"/>
                <a:cs typeface="Sakkal Majalla" panose="02000000000000000000" pitchFamily="2" charset="-78"/>
              </a:rPr>
              <a:t>Ecosia</a:t>
            </a:r>
            <a:r>
              <a:rPr lang="fr-FR" sz="2500" dirty="0" smtClean="0">
                <a:latin typeface="Sakkal Majalla" panose="02000000000000000000" pitchFamily="2" charset="-78"/>
                <a:cs typeface="Sakkal Majalla" panose="02000000000000000000" pitchFamily="2" charset="-78"/>
              </a:rPr>
              <a:t>» qui remet 80% de ses bénéfices pour la cause de l’environnement.</a:t>
            </a:r>
          </a:p>
        </p:txBody>
      </p:sp>
      <p:pic>
        <p:nvPicPr>
          <p:cNvPr id="16" name="Image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52479" y="3721835"/>
            <a:ext cx="3886574" cy="3129280"/>
          </a:xfrm>
          <a:prstGeom prst="rect">
            <a:avLst/>
          </a:prstGeom>
        </p:spPr>
      </p:pic>
      <p:pic>
        <p:nvPicPr>
          <p:cNvPr id="17" name="Image 1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442960" y="3859332"/>
            <a:ext cx="3749040" cy="2991783"/>
          </a:xfrm>
          <a:prstGeom prst="rect">
            <a:avLst/>
          </a:prstGeom>
        </p:spPr>
      </p:pic>
    </p:spTree>
    <p:extLst>
      <p:ext uri="{BB962C8B-B14F-4D97-AF65-F5344CB8AC3E}">
        <p14:creationId xmlns:p14="http://schemas.microsoft.com/office/powerpoint/2010/main" val="1918728146"/>
      </p:ext>
    </p:extLst>
  </p:cSld>
  <p:clrMapOvr>
    <a:masterClrMapping/>
  </p:clrMapOvr>
  <p:transition spd="slow">
    <p:push dir="u"/>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1300480"/>
          </a:xfrm>
          <a:prstGeom prst="rect">
            <a:avLst/>
          </a:prstGeom>
          <a:solidFill>
            <a:srgbClr val="23D5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 name="Imag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83537" y="126999"/>
            <a:ext cx="4024925" cy="1046481"/>
          </a:xfrm>
          <a:prstGeom prst="rect">
            <a:avLst/>
          </a:prstGeom>
        </p:spPr>
      </p:pic>
      <p:sp>
        <p:nvSpPr>
          <p:cNvPr id="7" name="ZoneTexte 6"/>
          <p:cNvSpPr txBox="1"/>
          <p:nvPr/>
        </p:nvSpPr>
        <p:spPr>
          <a:xfrm>
            <a:off x="5001224" y="337531"/>
            <a:ext cx="2202216" cy="584775"/>
          </a:xfrm>
          <a:prstGeom prst="rect">
            <a:avLst/>
          </a:prstGeom>
          <a:noFill/>
        </p:spPr>
        <p:txBody>
          <a:bodyPr wrap="square" rtlCol="0">
            <a:spAutoFit/>
          </a:bodyPr>
          <a:lstStyle/>
          <a:p>
            <a:pPr algn="ctr"/>
            <a:r>
              <a:rPr lang="fr-FR" sz="3200" dirty="0" smtClean="0">
                <a:solidFill>
                  <a:srgbClr val="23D5FB"/>
                </a:solidFill>
                <a:latin typeface="Sakkal Majalla" panose="02000000000000000000" pitchFamily="2" charset="-78"/>
                <a:cs typeface="Sakkal Majalla" panose="02000000000000000000" pitchFamily="2" charset="-78"/>
              </a:rPr>
              <a:t>Différents types</a:t>
            </a:r>
            <a:endParaRPr lang="fr-FR" sz="3200" dirty="0">
              <a:solidFill>
                <a:srgbClr val="23D5FB"/>
              </a:solidFill>
              <a:latin typeface="Sakkal Majalla" panose="02000000000000000000" pitchFamily="2" charset="-78"/>
              <a:cs typeface="Sakkal Majalla" panose="02000000000000000000" pitchFamily="2" charset="-78"/>
            </a:endParaRPr>
          </a:p>
        </p:txBody>
      </p:sp>
      <p:pic>
        <p:nvPicPr>
          <p:cNvPr id="4" name="Imag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8339" y="1892486"/>
            <a:ext cx="4242885" cy="4261094"/>
          </a:xfrm>
          <a:prstGeom prst="rect">
            <a:avLst/>
          </a:prstGeom>
        </p:spPr>
      </p:pic>
      <p:pic>
        <p:nvPicPr>
          <p:cNvPr id="5" name="Imag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34493" y="1679282"/>
            <a:ext cx="6186947" cy="4474298"/>
          </a:xfrm>
          <a:prstGeom prst="rect">
            <a:avLst/>
          </a:prstGeom>
        </p:spPr>
      </p:pic>
    </p:spTree>
    <p:extLst>
      <p:ext uri="{BB962C8B-B14F-4D97-AF65-F5344CB8AC3E}">
        <p14:creationId xmlns:p14="http://schemas.microsoft.com/office/powerpoint/2010/main" val="1697843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1300480"/>
          </a:xfrm>
          <a:prstGeom prst="rect">
            <a:avLst/>
          </a:prstGeom>
          <a:solidFill>
            <a:srgbClr val="23D5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 name="Imag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83537" y="126999"/>
            <a:ext cx="4024925" cy="1046481"/>
          </a:xfrm>
          <a:prstGeom prst="rect">
            <a:avLst/>
          </a:prstGeom>
        </p:spPr>
      </p:pic>
      <p:sp>
        <p:nvSpPr>
          <p:cNvPr id="7" name="ZoneTexte 6"/>
          <p:cNvSpPr txBox="1"/>
          <p:nvPr/>
        </p:nvSpPr>
        <p:spPr>
          <a:xfrm>
            <a:off x="5001224" y="337531"/>
            <a:ext cx="2202216" cy="584775"/>
          </a:xfrm>
          <a:prstGeom prst="rect">
            <a:avLst/>
          </a:prstGeom>
          <a:noFill/>
        </p:spPr>
        <p:txBody>
          <a:bodyPr wrap="square" rtlCol="0">
            <a:spAutoFit/>
          </a:bodyPr>
          <a:lstStyle/>
          <a:p>
            <a:pPr algn="ctr"/>
            <a:r>
              <a:rPr lang="fr-FR" sz="3200" dirty="0" err="1" smtClean="0">
                <a:solidFill>
                  <a:srgbClr val="23D5FB"/>
                </a:solidFill>
                <a:latin typeface="Sakkal Majalla" panose="02000000000000000000" pitchFamily="2" charset="-78"/>
                <a:cs typeface="Sakkal Majalla" panose="02000000000000000000" pitchFamily="2" charset="-78"/>
              </a:rPr>
              <a:t>Serious</a:t>
            </a:r>
            <a:r>
              <a:rPr lang="fr-FR" sz="3200" dirty="0" smtClean="0">
                <a:solidFill>
                  <a:srgbClr val="23D5FB"/>
                </a:solidFill>
                <a:latin typeface="Sakkal Majalla" panose="02000000000000000000" pitchFamily="2" charset="-78"/>
                <a:cs typeface="Sakkal Majalla" panose="02000000000000000000" pitchFamily="2" charset="-78"/>
              </a:rPr>
              <a:t> </a:t>
            </a:r>
            <a:r>
              <a:rPr lang="fr-FR" sz="3200" dirty="0" err="1" smtClean="0">
                <a:solidFill>
                  <a:srgbClr val="23D5FB"/>
                </a:solidFill>
                <a:latin typeface="Sakkal Majalla" panose="02000000000000000000" pitchFamily="2" charset="-78"/>
                <a:cs typeface="Sakkal Majalla" panose="02000000000000000000" pitchFamily="2" charset="-78"/>
              </a:rPr>
              <a:t>Games</a:t>
            </a:r>
            <a:endParaRPr lang="fr-FR" sz="3200" dirty="0">
              <a:solidFill>
                <a:srgbClr val="23D5FB"/>
              </a:solidFill>
              <a:latin typeface="Sakkal Majalla" panose="02000000000000000000" pitchFamily="2" charset="-78"/>
              <a:cs typeface="Sakkal Majalla" panose="02000000000000000000" pitchFamily="2" charset="-78"/>
            </a:endParaRPr>
          </a:p>
        </p:txBody>
      </p:sp>
      <p:pic>
        <p:nvPicPr>
          <p:cNvPr id="6" name="Imag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300479"/>
            <a:ext cx="4526621" cy="3354440"/>
          </a:xfrm>
          <a:prstGeom prst="rect">
            <a:avLst/>
          </a:prstGeom>
        </p:spPr>
      </p:pic>
      <p:sp>
        <p:nvSpPr>
          <p:cNvPr id="8" name="ZoneTexte 7"/>
          <p:cNvSpPr txBox="1"/>
          <p:nvPr/>
        </p:nvSpPr>
        <p:spPr>
          <a:xfrm>
            <a:off x="5221457" y="2163822"/>
            <a:ext cx="5598943" cy="861774"/>
          </a:xfrm>
          <a:prstGeom prst="rect">
            <a:avLst/>
          </a:prstGeom>
          <a:noFill/>
        </p:spPr>
        <p:txBody>
          <a:bodyPr wrap="square" rtlCol="0">
            <a:spAutoFit/>
          </a:bodyPr>
          <a:lstStyle/>
          <a:p>
            <a:pPr algn="just"/>
            <a:r>
              <a:rPr lang="fr-FR" sz="2500" b="1" dirty="0" smtClean="0">
                <a:solidFill>
                  <a:srgbClr val="2AB059"/>
                </a:solidFill>
                <a:latin typeface="Sakkal Majalla" panose="02000000000000000000" pitchFamily="2" charset="-78"/>
                <a:cs typeface="Sakkal Majalla" panose="02000000000000000000" pitchFamily="2" charset="-78"/>
              </a:rPr>
              <a:t>Tri-en-</a:t>
            </a:r>
            <a:r>
              <a:rPr lang="fr-FR" sz="2500" b="1" dirty="0">
                <a:solidFill>
                  <a:srgbClr val="2AB059"/>
                </a:solidFill>
                <a:latin typeface="Sakkal Majalla" panose="02000000000000000000" pitchFamily="2" charset="-78"/>
                <a:cs typeface="Sakkal Majalla" panose="02000000000000000000" pitchFamily="2" charset="-78"/>
              </a:rPr>
              <a:t>f</a:t>
            </a:r>
            <a:r>
              <a:rPr lang="fr-FR" sz="2500" b="1" dirty="0" smtClean="0">
                <a:solidFill>
                  <a:srgbClr val="2AB059"/>
                </a:solidFill>
                <a:latin typeface="Sakkal Majalla" panose="02000000000000000000" pitchFamily="2" charset="-78"/>
                <a:cs typeface="Sakkal Majalla" panose="02000000000000000000" pitchFamily="2" charset="-78"/>
              </a:rPr>
              <a:t>olie</a:t>
            </a:r>
            <a:r>
              <a:rPr lang="fr-FR" sz="2500" dirty="0" smtClean="0">
                <a:solidFill>
                  <a:srgbClr val="2AB059"/>
                </a:solidFill>
                <a:latin typeface="Sakkal Majalla" panose="02000000000000000000" pitchFamily="2" charset="-78"/>
                <a:cs typeface="Sakkal Majalla" panose="02000000000000000000" pitchFamily="2" charset="-78"/>
              </a:rPr>
              <a:t> </a:t>
            </a:r>
            <a:r>
              <a:rPr lang="fr-FR" sz="2500" dirty="0" smtClean="0">
                <a:latin typeface="Sakkal Majalla" panose="02000000000000000000" pitchFamily="2" charset="-78"/>
                <a:cs typeface="Sakkal Majalla" panose="02000000000000000000" pitchFamily="2" charset="-78"/>
              </a:rPr>
              <a:t>: Evaluation de vos connaissances en terme de tri sélectif et d’économie d’</a:t>
            </a:r>
            <a:r>
              <a:rPr lang="fr-FR" sz="2500" dirty="0" err="1" smtClean="0">
                <a:latin typeface="Sakkal Majalla" panose="02000000000000000000" pitchFamily="2" charset="-78"/>
                <a:cs typeface="Sakkal Majalla" panose="02000000000000000000" pitchFamily="2" charset="-78"/>
              </a:rPr>
              <a:t>energie</a:t>
            </a:r>
            <a:r>
              <a:rPr lang="fr-FR" sz="2500" dirty="0" smtClean="0">
                <a:latin typeface="Sakkal Majalla" panose="02000000000000000000" pitchFamily="2" charset="-78"/>
                <a:cs typeface="Sakkal Majalla" panose="02000000000000000000" pitchFamily="2" charset="-78"/>
              </a:rPr>
              <a:t>.</a:t>
            </a:r>
          </a:p>
        </p:txBody>
      </p:sp>
      <p:pic>
        <p:nvPicPr>
          <p:cNvPr id="9" name="Imag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4602480"/>
            <a:ext cx="4526622" cy="2255520"/>
          </a:xfrm>
          <a:prstGeom prst="rect">
            <a:avLst/>
          </a:prstGeom>
        </p:spPr>
      </p:pic>
      <p:sp>
        <p:nvSpPr>
          <p:cNvPr id="10" name="ZoneTexte 9"/>
          <p:cNvSpPr txBox="1"/>
          <p:nvPr/>
        </p:nvSpPr>
        <p:spPr>
          <a:xfrm>
            <a:off x="5267176" y="4817666"/>
            <a:ext cx="5507503" cy="1631216"/>
          </a:xfrm>
          <a:prstGeom prst="rect">
            <a:avLst/>
          </a:prstGeom>
          <a:noFill/>
        </p:spPr>
        <p:txBody>
          <a:bodyPr wrap="square" rtlCol="0">
            <a:spAutoFit/>
          </a:bodyPr>
          <a:lstStyle/>
          <a:p>
            <a:pPr algn="just"/>
            <a:r>
              <a:rPr lang="fr-FR" sz="2500" b="1" dirty="0" err="1" smtClean="0">
                <a:solidFill>
                  <a:srgbClr val="2AB059"/>
                </a:solidFill>
                <a:latin typeface="Sakkal Majalla" panose="02000000000000000000" pitchFamily="2" charset="-78"/>
                <a:cs typeface="Sakkal Majalla" panose="02000000000000000000" pitchFamily="2" charset="-78"/>
              </a:rPr>
              <a:t>Anno</a:t>
            </a:r>
            <a:r>
              <a:rPr lang="fr-FR" sz="2500" b="1" dirty="0">
                <a:solidFill>
                  <a:srgbClr val="2AB059"/>
                </a:solidFill>
                <a:latin typeface="Sakkal Majalla" panose="02000000000000000000" pitchFamily="2" charset="-78"/>
                <a:cs typeface="Sakkal Majalla" panose="02000000000000000000" pitchFamily="2" charset="-78"/>
              </a:rPr>
              <a:t> </a:t>
            </a:r>
            <a:r>
              <a:rPr lang="fr-FR" sz="2500" b="1" dirty="0" smtClean="0">
                <a:solidFill>
                  <a:srgbClr val="2AB059"/>
                </a:solidFill>
                <a:latin typeface="Sakkal Majalla" panose="02000000000000000000" pitchFamily="2" charset="-78"/>
                <a:cs typeface="Sakkal Majalla" panose="02000000000000000000" pitchFamily="2" charset="-78"/>
              </a:rPr>
              <a:t>2070 </a:t>
            </a:r>
            <a:r>
              <a:rPr lang="fr-FR" sz="2500" dirty="0" smtClean="0">
                <a:latin typeface="Sakkal Majalla" panose="02000000000000000000" pitchFamily="2" charset="-78"/>
                <a:cs typeface="Sakkal Majalla" panose="02000000000000000000" pitchFamily="2" charset="-78"/>
              </a:rPr>
              <a:t>: Gestion des ressources dans un monde ou elles sont épuisées, catastrophes climatiques… Le principal objectif n’est pas l’évaluation mais plutôt la sensibilisation.</a:t>
            </a:r>
          </a:p>
        </p:txBody>
      </p:sp>
      <p:sp>
        <p:nvSpPr>
          <p:cNvPr id="11" name="Ellipse 10"/>
          <p:cNvSpPr/>
          <p:nvPr/>
        </p:nvSpPr>
        <p:spPr>
          <a:xfrm>
            <a:off x="5001224" y="2316480"/>
            <a:ext cx="142240" cy="142240"/>
          </a:xfrm>
          <a:prstGeom prst="ellipse">
            <a:avLst/>
          </a:prstGeom>
          <a:solidFill>
            <a:srgbClr val="23D5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Ellipse 11"/>
          <p:cNvSpPr/>
          <p:nvPr/>
        </p:nvSpPr>
        <p:spPr>
          <a:xfrm>
            <a:off x="5000441" y="4978400"/>
            <a:ext cx="142240" cy="142240"/>
          </a:xfrm>
          <a:prstGeom prst="ellipse">
            <a:avLst/>
          </a:prstGeom>
          <a:solidFill>
            <a:srgbClr val="23D5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740867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1300480"/>
          </a:xfrm>
          <a:prstGeom prst="rect">
            <a:avLst/>
          </a:prstGeom>
          <a:solidFill>
            <a:srgbClr val="23D5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 name="Imag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83537" y="126999"/>
            <a:ext cx="4024925" cy="1046481"/>
          </a:xfrm>
          <a:prstGeom prst="rect">
            <a:avLst/>
          </a:prstGeom>
        </p:spPr>
      </p:pic>
      <p:sp>
        <p:nvSpPr>
          <p:cNvPr id="7" name="ZoneTexte 6"/>
          <p:cNvSpPr txBox="1"/>
          <p:nvPr/>
        </p:nvSpPr>
        <p:spPr>
          <a:xfrm>
            <a:off x="5001224" y="337531"/>
            <a:ext cx="2202216" cy="584775"/>
          </a:xfrm>
          <a:prstGeom prst="rect">
            <a:avLst/>
          </a:prstGeom>
          <a:noFill/>
        </p:spPr>
        <p:txBody>
          <a:bodyPr wrap="square" rtlCol="0">
            <a:spAutoFit/>
          </a:bodyPr>
          <a:lstStyle/>
          <a:p>
            <a:pPr algn="ctr"/>
            <a:r>
              <a:rPr lang="fr-FR" sz="3200" dirty="0" err="1" smtClean="0">
                <a:solidFill>
                  <a:srgbClr val="23D5FB"/>
                </a:solidFill>
                <a:latin typeface="Sakkal Majalla" panose="02000000000000000000" pitchFamily="2" charset="-78"/>
                <a:cs typeface="Sakkal Majalla" panose="02000000000000000000" pitchFamily="2" charset="-78"/>
              </a:rPr>
              <a:t>Serious</a:t>
            </a:r>
            <a:r>
              <a:rPr lang="fr-FR" sz="3200" dirty="0" smtClean="0">
                <a:solidFill>
                  <a:srgbClr val="23D5FB"/>
                </a:solidFill>
                <a:latin typeface="Sakkal Majalla" panose="02000000000000000000" pitchFamily="2" charset="-78"/>
                <a:cs typeface="Sakkal Majalla" panose="02000000000000000000" pitchFamily="2" charset="-78"/>
              </a:rPr>
              <a:t> </a:t>
            </a:r>
            <a:r>
              <a:rPr lang="fr-FR" sz="3200" dirty="0" err="1" smtClean="0">
                <a:solidFill>
                  <a:srgbClr val="23D5FB"/>
                </a:solidFill>
                <a:latin typeface="Sakkal Majalla" panose="02000000000000000000" pitchFamily="2" charset="-78"/>
                <a:cs typeface="Sakkal Majalla" panose="02000000000000000000" pitchFamily="2" charset="-78"/>
              </a:rPr>
              <a:t>Games</a:t>
            </a:r>
            <a:endParaRPr lang="fr-FR" sz="3200" dirty="0">
              <a:solidFill>
                <a:srgbClr val="23D5FB"/>
              </a:solidFill>
              <a:latin typeface="Sakkal Majalla" panose="02000000000000000000" pitchFamily="2" charset="-78"/>
              <a:cs typeface="Sakkal Majalla" panose="02000000000000000000" pitchFamily="2" charset="-78"/>
            </a:endParaRPr>
          </a:p>
        </p:txBody>
      </p:sp>
      <p:sp>
        <p:nvSpPr>
          <p:cNvPr id="8" name="ZoneTexte 7"/>
          <p:cNvSpPr txBox="1"/>
          <p:nvPr/>
        </p:nvSpPr>
        <p:spPr>
          <a:xfrm>
            <a:off x="5597377" y="3294625"/>
            <a:ext cx="5598943" cy="1246495"/>
          </a:xfrm>
          <a:prstGeom prst="rect">
            <a:avLst/>
          </a:prstGeom>
          <a:noFill/>
        </p:spPr>
        <p:txBody>
          <a:bodyPr wrap="square" rtlCol="0">
            <a:spAutoFit/>
          </a:bodyPr>
          <a:lstStyle/>
          <a:p>
            <a:pPr algn="just"/>
            <a:r>
              <a:rPr lang="fr-FR" sz="2500" b="1" dirty="0" err="1" smtClean="0">
                <a:solidFill>
                  <a:srgbClr val="2AB059"/>
                </a:solidFill>
                <a:latin typeface="Sakkal Majalla" panose="02000000000000000000" pitchFamily="2" charset="-78"/>
                <a:cs typeface="Sakkal Majalla" panose="02000000000000000000" pitchFamily="2" charset="-78"/>
              </a:rPr>
              <a:t>Botanicula</a:t>
            </a:r>
            <a:r>
              <a:rPr lang="fr-FR" sz="2500" b="1" dirty="0" smtClean="0">
                <a:solidFill>
                  <a:srgbClr val="2AB059"/>
                </a:solidFill>
                <a:latin typeface="Sakkal Majalla" panose="02000000000000000000" pitchFamily="2" charset="-78"/>
                <a:cs typeface="Sakkal Majalla" panose="02000000000000000000" pitchFamily="2" charset="-78"/>
              </a:rPr>
              <a:t> &amp; </a:t>
            </a:r>
            <a:r>
              <a:rPr lang="fr-FR" sz="2500" b="1" dirty="0" err="1" smtClean="0">
                <a:solidFill>
                  <a:srgbClr val="2AB059"/>
                </a:solidFill>
                <a:latin typeface="Sakkal Majalla" panose="02000000000000000000" pitchFamily="2" charset="-78"/>
                <a:cs typeface="Sakkal Majalla" panose="02000000000000000000" pitchFamily="2" charset="-78"/>
              </a:rPr>
              <a:t>Flower</a:t>
            </a:r>
            <a:r>
              <a:rPr lang="fr-FR" sz="2500" b="1" dirty="0" smtClean="0">
                <a:solidFill>
                  <a:srgbClr val="2AB059"/>
                </a:solidFill>
                <a:latin typeface="Sakkal Majalla" panose="02000000000000000000" pitchFamily="2" charset="-78"/>
                <a:cs typeface="Sakkal Majalla" panose="02000000000000000000" pitchFamily="2" charset="-78"/>
              </a:rPr>
              <a:t> </a:t>
            </a:r>
            <a:r>
              <a:rPr lang="fr-FR" sz="2500" dirty="0" smtClean="0">
                <a:latin typeface="Sakkal Majalla" panose="02000000000000000000" pitchFamily="2" charset="-78"/>
                <a:cs typeface="Sakkal Majalla" panose="02000000000000000000" pitchFamily="2" charset="-78"/>
              </a:rPr>
              <a:t>:  Jeux de découverte, très beaux graphiquement ou l’on apprend pas grand-chose sur la nature mais ou l’on apprend à l’aimer.</a:t>
            </a:r>
          </a:p>
        </p:txBody>
      </p:sp>
      <p:pic>
        <p:nvPicPr>
          <p:cNvPr id="4" name="Image 3"/>
          <p:cNvPicPr>
            <a:picLocks noChangeAspect="1"/>
          </p:cNvPicPr>
          <p:nvPr/>
        </p:nvPicPr>
        <p:blipFill rotWithShape="1">
          <a:blip r:embed="rId3">
            <a:extLst>
              <a:ext uri="{28A0092B-C50C-407E-A947-70E740481C1C}">
                <a14:useLocalDpi xmlns:a14="http://schemas.microsoft.com/office/drawing/2010/main" val="0"/>
              </a:ext>
            </a:extLst>
          </a:blip>
          <a:srcRect t="-5329" b="1"/>
          <a:stretch/>
        </p:blipFill>
        <p:spPr>
          <a:xfrm>
            <a:off x="-1" y="1142998"/>
            <a:ext cx="5001224" cy="3112709"/>
          </a:xfrm>
          <a:prstGeom prst="rect">
            <a:avLst/>
          </a:prstGeom>
        </p:spPr>
      </p:pic>
      <p:pic>
        <p:nvPicPr>
          <p:cNvPr id="5" name="Imag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 y="4056563"/>
            <a:ext cx="5001224" cy="2801437"/>
          </a:xfrm>
          <a:prstGeom prst="rect">
            <a:avLst/>
          </a:prstGeom>
        </p:spPr>
      </p:pic>
      <p:sp>
        <p:nvSpPr>
          <p:cNvPr id="11" name="Ellipse 10"/>
          <p:cNvSpPr/>
          <p:nvPr/>
        </p:nvSpPr>
        <p:spPr>
          <a:xfrm>
            <a:off x="5336504" y="3454400"/>
            <a:ext cx="142240" cy="142240"/>
          </a:xfrm>
          <a:prstGeom prst="ellipse">
            <a:avLst/>
          </a:prstGeom>
          <a:solidFill>
            <a:srgbClr val="23D5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828571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1300480"/>
          </a:xfrm>
          <a:prstGeom prst="rect">
            <a:avLst/>
          </a:prstGeom>
          <a:solidFill>
            <a:srgbClr val="23D5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 name="Imag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83537" y="126999"/>
            <a:ext cx="4024925" cy="1046481"/>
          </a:xfrm>
          <a:prstGeom prst="rect">
            <a:avLst/>
          </a:prstGeom>
        </p:spPr>
      </p:pic>
      <p:sp>
        <p:nvSpPr>
          <p:cNvPr id="7" name="ZoneTexte 6"/>
          <p:cNvSpPr txBox="1"/>
          <p:nvPr/>
        </p:nvSpPr>
        <p:spPr>
          <a:xfrm>
            <a:off x="5001224" y="337531"/>
            <a:ext cx="2202216" cy="584775"/>
          </a:xfrm>
          <a:prstGeom prst="rect">
            <a:avLst/>
          </a:prstGeom>
          <a:noFill/>
        </p:spPr>
        <p:txBody>
          <a:bodyPr wrap="square" rtlCol="0">
            <a:spAutoFit/>
          </a:bodyPr>
          <a:lstStyle/>
          <a:p>
            <a:pPr algn="ctr"/>
            <a:r>
              <a:rPr lang="fr-FR" sz="3200" dirty="0" err="1" smtClean="0">
                <a:solidFill>
                  <a:srgbClr val="23D5FB"/>
                </a:solidFill>
                <a:latin typeface="Sakkal Majalla" panose="02000000000000000000" pitchFamily="2" charset="-78"/>
                <a:cs typeface="Sakkal Majalla" panose="02000000000000000000" pitchFamily="2" charset="-78"/>
              </a:rPr>
              <a:t>Serious</a:t>
            </a:r>
            <a:r>
              <a:rPr lang="fr-FR" sz="3200" dirty="0" smtClean="0">
                <a:solidFill>
                  <a:srgbClr val="23D5FB"/>
                </a:solidFill>
                <a:latin typeface="Sakkal Majalla" panose="02000000000000000000" pitchFamily="2" charset="-78"/>
                <a:cs typeface="Sakkal Majalla" panose="02000000000000000000" pitchFamily="2" charset="-78"/>
              </a:rPr>
              <a:t> </a:t>
            </a:r>
            <a:r>
              <a:rPr lang="fr-FR" sz="3200" dirty="0" err="1" smtClean="0">
                <a:solidFill>
                  <a:srgbClr val="23D5FB"/>
                </a:solidFill>
                <a:latin typeface="Sakkal Majalla" panose="02000000000000000000" pitchFamily="2" charset="-78"/>
                <a:cs typeface="Sakkal Majalla" panose="02000000000000000000" pitchFamily="2" charset="-78"/>
              </a:rPr>
              <a:t>Games</a:t>
            </a:r>
            <a:endParaRPr lang="fr-FR" sz="3200" dirty="0">
              <a:solidFill>
                <a:srgbClr val="23D5FB"/>
              </a:solidFill>
              <a:latin typeface="Sakkal Majalla" panose="02000000000000000000" pitchFamily="2" charset="-78"/>
              <a:cs typeface="Sakkal Majalla" panose="02000000000000000000" pitchFamily="2" charset="-78"/>
            </a:endParaRPr>
          </a:p>
        </p:txBody>
      </p:sp>
      <p:pic>
        <p:nvPicPr>
          <p:cNvPr id="6" name="Imag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300479"/>
            <a:ext cx="4802128" cy="2123441"/>
          </a:xfrm>
          <a:prstGeom prst="rect">
            <a:avLst/>
          </a:prstGeom>
        </p:spPr>
      </p:pic>
      <p:pic>
        <p:nvPicPr>
          <p:cNvPr id="9" name="Imag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893827"/>
            <a:ext cx="4802128" cy="3964173"/>
          </a:xfrm>
          <a:prstGeom prst="rect">
            <a:avLst/>
          </a:prstGeom>
        </p:spPr>
      </p:pic>
      <p:sp>
        <p:nvSpPr>
          <p:cNvPr id="10" name="ZoneTexte 9"/>
          <p:cNvSpPr txBox="1"/>
          <p:nvPr/>
        </p:nvSpPr>
        <p:spPr>
          <a:xfrm>
            <a:off x="5231617" y="1511012"/>
            <a:ext cx="5598943" cy="2015936"/>
          </a:xfrm>
          <a:prstGeom prst="rect">
            <a:avLst/>
          </a:prstGeom>
          <a:noFill/>
        </p:spPr>
        <p:txBody>
          <a:bodyPr wrap="square" rtlCol="0">
            <a:spAutoFit/>
          </a:bodyPr>
          <a:lstStyle/>
          <a:p>
            <a:pPr algn="just"/>
            <a:r>
              <a:rPr lang="fr-FR" sz="2500" b="1" dirty="0" err="1" smtClean="0">
                <a:solidFill>
                  <a:srgbClr val="2AB059"/>
                </a:solidFill>
                <a:latin typeface="Sakkal Majalla" panose="02000000000000000000" pitchFamily="2" charset="-78"/>
                <a:cs typeface="Sakkal Majalla" panose="02000000000000000000" pitchFamily="2" charset="-78"/>
              </a:rPr>
              <a:t>Ingress</a:t>
            </a:r>
            <a:r>
              <a:rPr lang="fr-FR" sz="2500" dirty="0" smtClean="0">
                <a:latin typeface="Sakkal Majalla" panose="02000000000000000000" pitchFamily="2" charset="-78"/>
                <a:cs typeface="Sakkal Majalla" panose="02000000000000000000" pitchFamily="2" charset="-78"/>
              </a:rPr>
              <a:t>:  Jeu de gestion avec ajout de la réalité virtuelle et de la géolocalisation pour lier le jeu avec des points stratégiques réels. Donc ici le but est de faire naitre l’écologie dans le jeu pour ensuite le transmettre discrètement au réel.</a:t>
            </a:r>
          </a:p>
        </p:txBody>
      </p:sp>
      <p:sp>
        <p:nvSpPr>
          <p:cNvPr id="11" name="ZoneTexte 10"/>
          <p:cNvSpPr txBox="1"/>
          <p:nvPr/>
        </p:nvSpPr>
        <p:spPr>
          <a:xfrm>
            <a:off x="5258190" y="4172932"/>
            <a:ext cx="5598943" cy="861774"/>
          </a:xfrm>
          <a:prstGeom prst="rect">
            <a:avLst/>
          </a:prstGeom>
          <a:noFill/>
        </p:spPr>
        <p:txBody>
          <a:bodyPr wrap="square" rtlCol="0">
            <a:spAutoFit/>
          </a:bodyPr>
          <a:lstStyle/>
          <a:p>
            <a:pPr algn="just"/>
            <a:r>
              <a:rPr lang="fr-FR" sz="2500" b="1" dirty="0" err="1" smtClean="0">
                <a:solidFill>
                  <a:srgbClr val="2AB059"/>
                </a:solidFill>
                <a:latin typeface="Sakkal Majalla" panose="02000000000000000000" pitchFamily="2" charset="-78"/>
                <a:cs typeface="Sakkal Majalla" panose="02000000000000000000" pitchFamily="2" charset="-78"/>
              </a:rPr>
              <a:t>iPolute</a:t>
            </a:r>
            <a:r>
              <a:rPr lang="fr-FR" sz="2500" dirty="0" smtClean="0">
                <a:latin typeface="Sakkal Majalla" panose="02000000000000000000" pitchFamily="2" charset="-78"/>
                <a:cs typeface="Sakkal Majalla" panose="02000000000000000000" pitchFamily="2" charset="-78"/>
              </a:rPr>
              <a:t>:  Sensibiliser aux effets négatifs de la pollution sur l’environnement. </a:t>
            </a:r>
          </a:p>
        </p:txBody>
      </p:sp>
      <p:sp>
        <p:nvSpPr>
          <p:cNvPr id="12" name="Ellipse 11"/>
          <p:cNvSpPr/>
          <p:nvPr/>
        </p:nvSpPr>
        <p:spPr>
          <a:xfrm>
            <a:off x="5062184" y="1686560"/>
            <a:ext cx="142240" cy="142240"/>
          </a:xfrm>
          <a:prstGeom prst="ellipse">
            <a:avLst/>
          </a:prstGeom>
          <a:solidFill>
            <a:srgbClr val="23D5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Ellipse 12"/>
          <p:cNvSpPr/>
          <p:nvPr/>
        </p:nvSpPr>
        <p:spPr>
          <a:xfrm>
            <a:off x="5062184" y="4318000"/>
            <a:ext cx="142240" cy="142240"/>
          </a:xfrm>
          <a:prstGeom prst="ellipse">
            <a:avLst/>
          </a:prstGeom>
          <a:solidFill>
            <a:srgbClr val="23D5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5598108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1300480"/>
          </a:xfrm>
          <a:prstGeom prst="rect">
            <a:avLst/>
          </a:prstGeom>
          <a:solidFill>
            <a:srgbClr val="23D5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 name="Imag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83537" y="126999"/>
            <a:ext cx="4024925" cy="1046481"/>
          </a:xfrm>
          <a:prstGeom prst="rect">
            <a:avLst/>
          </a:prstGeom>
        </p:spPr>
      </p:pic>
      <p:sp>
        <p:nvSpPr>
          <p:cNvPr id="7" name="ZoneTexte 6"/>
          <p:cNvSpPr txBox="1"/>
          <p:nvPr/>
        </p:nvSpPr>
        <p:spPr>
          <a:xfrm>
            <a:off x="5001224" y="337531"/>
            <a:ext cx="2202216" cy="584775"/>
          </a:xfrm>
          <a:prstGeom prst="rect">
            <a:avLst/>
          </a:prstGeom>
          <a:noFill/>
        </p:spPr>
        <p:txBody>
          <a:bodyPr wrap="square" rtlCol="0">
            <a:spAutoFit/>
          </a:bodyPr>
          <a:lstStyle/>
          <a:p>
            <a:pPr algn="ctr"/>
            <a:r>
              <a:rPr lang="fr-FR" sz="3200" dirty="0" err="1" smtClean="0">
                <a:solidFill>
                  <a:srgbClr val="23D5FB"/>
                </a:solidFill>
                <a:latin typeface="Sakkal Majalla" panose="02000000000000000000" pitchFamily="2" charset="-78"/>
                <a:cs typeface="Sakkal Majalla" panose="02000000000000000000" pitchFamily="2" charset="-78"/>
              </a:rPr>
              <a:t>Serious</a:t>
            </a:r>
            <a:r>
              <a:rPr lang="fr-FR" sz="3200" dirty="0" smtClean="0">
                <a:solidFill>
                  <a:srgbClr val="23D5FB"/>
                </a:solidFill>
                <a:latin typeface="Sakkal Majalla" panose="02000000000000000000" pitchFamily="2" charset="-78"/>
                <a:cs typeface="Sakkal Majalla" panose="02000000000000000000" pitchFamily="2" charset="-78"/>
              </a:rPr>
              <a:t> </a:t>
            </a:r>
            <a:r>
              <a:rPr lang="fr-FR" sz="3200" dirty="0" err="1" smtClean="0">
                <a:solidFill>
                  <a:srgbClr val="23D5FB"/>
                </a:solidFill>
                <a:latin typeface="Sakkal Majalla" panose="02000000000000000000" pitchFamily="2" charset="-78"/>
                <a:cs typeface="Sakkal Majalla" panose="02000000000000000000" pitchFamily="2" charset="-78"/>
              </a:rPr>
              <a:t>Games</a:t>
            </a:r>
            <a:endParaRPr lang="fr-FR" sz="3200" dirty="0">
              <a:solidFill>
                <a:srgbClr val="23D5FB"/>
              </a:solidFill>
              <a:latin typeface="Sakkal Majalla" panose="02000000000000000000" pitchFamily="2" charset="-78"/>
              <a:cs typeface="Sakkal Majalla" panose="02000000000000000000" pitchFamily="2" charset="-78"/>
            </a:endParaRPr>
          </a:p>
        </p:txBody>
      </p:sp>
      <p:pic>
        <p:nvPicPr>
          <p:cNvPr id="4" name="Imag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300479"/>
            <a:ext cx="12192000" cy="4857293"/>
          </a:xfrm>
          <a:prstGeom prst="rect">
            <a:avLst/>
          </a:prstGeom>
        </p:spPr>
      </p:pic>
      <p:sp>
        <p:nvSpPr>
          <p:cNvPr id="12" name="ZoneTexte 11"/>
          <p:cNvSpPr txBox="1"/>
          <p:nvPr/>
        </p:nvSpPr>
        <p:spPr>
          <a:xfrm>
            <a:off x="178190" y="6276052"/>
            <a:ext cx="11119730" cy="477054"/>
          </a:xfrm>
          <a:prstGeom prst="rect">
            <a:avLst/>
          </a:prstGeom>
          <a:noFill/>
        </p:spPr>
        <p:txBody>
          <a:bodyPr wrap="square" rtlCol="0">
            <a:spAutoFit/>
          </a:bodyPr>
          <a:lstStyle/>
          <a:p>
            <a:pPr algn="just"/>
            <a:r>
              <a:rPr lang="fr-FR" sz="2500" b="1" dirty="0" err="1" smtClean="0">
                <a:solidFill>
                  <a:srgbClr val="2AB059"/>
                </a:solidFill>
                <a:latin typeface="Sakkal Majalla" panose="02000000000000000000" pitchFamily="2" charset="-78"/>
                <a:cs typeface="Sakkal Majalla" panose="02000000000000000000" pitchFamily="2" charset="-78"/>
              </a:rPr>
              <a:t>Oiligarchie</a:t>
            </a:r>
            <a:r>
              <a:rPr lang="fr-FR" sz="2500" b="1" dirty="0" smtClean="0">
                <a:solidFill>
                  <a:srgbClr val="2AB059"/>
                </a:solidFill>
                <a:latin typeface="Sakkal Majalla" panose="02000000000000000000" pitchFamily="2" charset="-78"/>
                <a:cs typeface="Sakkal Majalla" panose="02000000000000000000" pitchFamily="2" charset="-78"/>
              </a:rPr>
              <a:t> </a:t>
            </a:r>
            <a:r>
              <a:rPr lang="fr-FR" sz="2500" dirty="0" smtClean="0">
                <a:latin typeface="Sakkal Majalla" panose="02000000000000000000" pitchFamily="2" charset="-78"/>
                <a:cs typeface="Sakkal Majalla" panose="02000000000000000000" pitchFamily="2" charset="-78"/>
              </a:rPr>
              <a:t>: application du principe de la preuve par l’absurde </a:t>
            </a:r>
          </a:p>
        </p:txBody>
      </p:sp>
    </p:spTree>
    <p:extLst>
      <p:ext uri="{BB962C8B-B14F-4D97-AF65-F5344CB8AC3E}">
        <p14:creationId xmlns:p14="http://schemas.microsoft.com/office/powerpoint/2010/main" val="1768996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1300480"/>
          </a:xfrm>
          <a:prstGeom prst="rect">
            <a:avLst/>
          </a:prstGeom>
          <a:solidFill>
            <a:srgbClr val="23D5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 name="Imag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61617" y="126999"/>
            <a:ext cx="4308623" cy="1046481"/>
          </a:xfrm>
          <a:prstGeom prst="rect">
            <a:avLst/>
          </a:prstGeom>
        </p:spPr>
      </p:pic>
      <p:sp>
        <p:nvSpPr>
          <p:cNvPr id="7" name="ZoneTexte 6"/>
          <p:cNvSpPr txBox="1"/>
          <p:nvPr/>
        </p:nvSpPr>
        <p:spPr>
          <a:xfrm>
            <a:off x="4706584" y="357851"/>
            <a:ext cx="2801656" cy="584775"/>
          </a:xfrm>
          <a:prstGeom prst="rect">
            <a:avLst/>
          </a:prstGeom>
          <a:noFill/>
        </p:spPr>
        <p:txBody>
          <a:bodyPr wrap="square" rtlCol="0">
            <a:spAutoFit/>
          </a:bodyPr>
          <a:lstStyle/>
          <a:p>
            <a:pPr algn="ctr"/>
            <a:r>
              <a:rPr lang="fr-FR" sz="3200" dirty="0" smtClean="0">
                <a:solidFill>
                  <a:srgbClr val="23D5FB"/>
                </a:solidFill>
                <a:latin typeface="Sakkal Majalla" panose="02000000000000000000" pitchFamily="2" charset="-78"/>
                <a:cs typeface="Sakkal Majalla" panose="02000000000000000000" pitchFamily="2" charset="-78"/>
              </a:rPr>
              <a:t>Source de données</a:t>
            </a:r>
            <a:endParaRPr lang="fr-FR" sz="3200" dirty="0">
              <a:solidFill>
                <a:srgbClr val="23D5FB"/>
              </a:solidFill>
              <a:latin typeface="Sakkal Majalla" panose="02000000000000000000" pitchFamily="2" charset="-78"/>
              <a:cs typeface="Sakkal Majalla" panose="02000000000000000000" pitchFamily="2" charset="-78"/>
            </a:endParaRPr>
          </a:p>
        </p:txBody>
      </p:sp>
      <p:sp>
        <p:nvSpPr>
          <p:cNvPr id="5" name="Rectangle 4"/>
          <p:cNvSpPr/>
          <p:nvPr/>
        </p:nvSpPr>
        <p:spPr>
          <a:xfrm>
            <a:off x="609599" y="1940569"/>
            <a:ext cx="10972800" cy="4324261"/>
          </a:xfrm>
          <a:prstGeom prst="rect">
            <a:avLst/>
          </a:prstGeom>
        </p:spPr>
        <p:txBody>
          <a:bodyPr wrap="square">
            <a:spAutoFit/>
          </a:bodyPr>
          <a:lstStyle/>
          <a:p>
            <a:pPr lvl="0">
              <a:lnSpc>
                <a:spcPct val="110000"/>
              </a:lnSpc>
            </a:pPr>
            <a:r>
              <a:rPr lang="fr-FR" sz="2500" b="1" dirty="0" smtClean="0">
                <a:solidFill>
                  <a:schemeClr val="accent6">
                    <a:lumMod val="75000"/>
                  </a:schemeClr>
                </a:solidFill>
                <a:effectLst/>
                <a:latin typeface="Sakkal Majalla" panose="02000000000000000000" pitchFamily="2" charset="-78"/>
                <a:ea typeface="Times New Roman" panose="02020603050405020304" pitchFamily="18" charset="0"/>
                <a:cs typeface="Sakkal Majalla" panose="02000000000000000000" pitchFamily="2" charset="-78"/>
              </a:rPr>
              <a:t>Quizz</a:t>
            </a:r>
            <a:r>
              <a:rPr lang="fr-FR" sz="2500" dirty="0" smtClean="0">
                <a:solidFill>
                  <a:schemeClr val="accent6">
                    <a:lumMod val="75000"/>
                  </a:schemeClr>
                </a:solidFill>
                <a:effectLst/>
                <a:latin typeface="Sakkal Majalla" panose="02000000000000000000" pitchFamily="2" charset="-78"/>
                <a:ea typeface="Times New Roman" panose="02020603050405020304" pitchFamily="18" charset="0"/>
                <a:cs typeface="Sakkal Majalla" panose="02000000000000000000" pitchFamily="2" charset="-78"/>
              </a:rPr>
              <a:t> </a:t>
            </a:r>
            <a:r>
              <a:rPr lang="fr-FR" sz="2500" dirty="0" smtClean="0">
                <a:effectLst/>
                <a:latin typeface="Sakkal Majalla" panose="02000000000000000000" pitchFamily="2" charset="-78"/>
                <a:ea typeface="Times New Roman" panose="02020603050405020304" pitchFamily="18" charset="0"/>
                <a:cs typeface="Sakkal Majalla" panose="02000000000000000000" pitchFamily="2" charset="-78"/>
              </a:rPr>
              <a:t>: vérification des connaissances de l'utilisateur (reconnaître les types produits ...)</a:t>
            </a:r>
          </a:p>
          <a:p>
            <a:pPr lvl="0">
              <a:lnSpc>
                <a:spcPct val="110000"/>
              </a:lnSpc>
              <a:spcAft>
                <a:spcPts val="0"/>
              </a:spcAft>
            </a:pPr>
            <a:endParaRPr lang="fr-FR" sz="2500" b="1" dirty="0" smtClean="0">
              <a:solidFill>
                <a:schemeClr val="accent6">
                  <a:lumMod val="75000"/>
                </a:schemeClr>
              </a:solidFill>
              <a:effectLst/>
              <a:latin typeface="Sakkal Majalla" panose="02000000000000000000" pitchFamily="2" charset="-78"/>
              <a:ea typeface="Times New Roman" panose="02020603050405020304" pitchFamily="18" charset="0"/>
              <a:cs typeface="Sakkal Majalla" panose="02000000000000000000" pitchFamily="2" charset="-78"/>
            </a:endParaRPr>
          </a:p>
          <a:p>
            <a:pPr lvl="0">
              <a:lnSpc>
                <a:spcPct val="110000"/>
              </a:lnSpc>
              <a:spcAft>
                <a:spcPts val="0"/>
              </a:spcAft>
            </a:pPr>
            <a:r>
              <a:rPr lang="fr-FR" sz="2500" b="1" dirty="0" smtClean="0">
                <a:solidFill>
                  <a:schemeClr val="accent6">
                    <a:lumMod val="75000"/>
                  </a:schemeClr>
                </a:solidFill>
                <a:effectLst/>
                <a:latin typeface="Sakkal Majalla" panose="02000000000000000000" pitchFamily="2" charset="-78"/>
                <a:ea typeface="Times New Roman" panose="02020603050405020304" pitchFamily="18" charset="0"/>
                <a:cs typeface="Sakkal Majalla" panose="02000000000000000000" pitchFamily="2" charset="-78"/>
              </a:rPr>
              <a:t>Signalement d'un fait</a:t>
            </a:r>
            <a:r>
              <a:rPr lang="fr-FR" sz="2500" dirty="0" smtClean="0">
                <a:effectLst/>
                <a:latin typeface="Sakkal Majalla" panose="02000000000000000000" pitchFamily="2" charset="-78"/>
                <a:ea typeface="Times New Roman" panose="02020603050405020304" pitchFamily="18" charset="0"/>
                <a:cs typeface="Sakkal Majalla" panose="02000000000000000000" pitchFamily="2" charset="-78"/>
              </a:rPr>
              <a:t>, abus par l'envoi d'une photo (fuite d'eau, poubelle abandonnée, gaspillage d'énergies)</a:t>
            </a:r>
          </a:p>
          <a:p>
            <a:pPr lvl="0">
              <a:lnSpc>
                <a:spcPct val="110000"/>
              </a:lnSpc>
              <a:spcAft>
                <a:spcPts val="0"/>
              </a:spcAft>
            </a:pPr>
            <a:endParaRPr lang="fr-FR" sz="2500" dirty="0" smtClean="0">
              <a:effectLst/>
              <a:latin typeface="Sakkal Majalla" panose="02000000000000000000" pitchFamily="2" charset="-78"/>
              <a:ea typeface="Times New Roman" panose="02020603050405020304" pitchFamily="18" charset="0"/>
              <a:cs typeface="Sakkal Majalla" panose="02000000000000000000" pitchFamily="2" charset="-78"/>
            </a:endParaRPr>
          </a:p>
          <a:p>
            <a:pPr lvl="0">
              <a:lnSpc>
                <a:spcPct val="110000"/>
              </a:lnSpc>
              <a:spcAft>
                <a:spcPts val="0"/>
              </a:spcAft>
            </a:pPr>
            <a:r>
              <a:rPr lang="fr-FR" sz="2500" dirty="0" smtClean="0">
                <a:effectLst/>
                <a:latin typeface="Sakkal Majalla" panose="02000000000000000000" pitchFamily="2" charset="-78"/>
                <a:ea typeface="Times New Roman" panose="02020603050405020304" pitchFamily="18" charset="0"/>
                <a:cs typeface="Sakkal Majalla" panose="02000000000000000000" pitchFamily="2" charset="-78"/>
              </a:rPr>
              <a:t>Données automatiquement récupérées des </a:t>
            </a:r>
            <a:r>
              <a:rPr lang="fr-FR" sz="2500" b="1" dirty="0" smtClean="0">
                <a:solidFill>
                  <a:schemeClr val="accent6">
                    <a:lumMod val="75000"/>
                  </a:schemeClr>
                </a:solidFill>
                <a:effectLst/>
                <a:latin typeface="Sakkal Majalla" panose="02000000000000000000" pitchFamily="2" charset="-78"/>
                <a:ea typeface="Times New Roman" panose="02020603050405020304" pitchFamily="18" charset="0"/>
                <a:cs typeface="Sakkal Majalla" panose="02000000000000000000" pitchFamily="2" charset="-78"/>
              </a:rPr>
              <a:t>open</a:t>
            </a:r>
            <a:r>
              <a:rPr lang="fr-FR" sz="2500" dirty="0" smtClean="0">
                <a:solidFill>
                  <a:schemeClr val="accent6">
                    <a:lumMod val="75000"/>
                  </a:schemeClr>
                </a:solidFill>
                <a:effectLst/>
                <a:latin typeface="Sakkal Majalla" panose="02000000000000000000" pitchFamily="2" charset="-78"/>
                <a:ea typeface="Times New Roman" panose="02020603050405020304" pitchFamily="18" charset="0"/>
                <a:cs typeface="Sakkal Majalla" panose="02000000000000000000" pitchFamily="2" charset="-78"/>
              </a:rPr>
              <a:t> </a:t>
            </a:r>
            <a:r>
              <a:rPr lang="fr-FR" sz="2500" b="1" dirty="0" smtClean="0">
                <a:solidFill>
                  <a:schemeClr val="accent6">
                    <a:lumMod val="75000"/>
                  </a:schemeClr>
                </a:solidFill>
                <a:effectLst/>
                <a:latin typeface="Sakkal Majalla" panose="02000000000000000000" pitchFamily="2" charset="-78"/>
                <a:ea typeface="Times New Roman" panose="02020603050405020304" pitchFamily="18" charset="0"/>
                <a:cs typeface="Sakkal Majalla" panose="02000000000000000000" pitchFamily="2" charset="-78"/>
              </a:rPr>
              <a:t>data</a:t>
            </a:r>
            <a:r>
              <a:rPr lang="fr-FR" sz="2500" dirty="0" smtClean="0">
                <a:solidFill>
                  <a:schemeClr val="accent6">
                    <a:lumMod val="75000"/>
                  </a:schemeClr>
                </a:solidFill>
                <a:effectLst/>
                <a:latin typeface="Sakkal Majalla" panose="02000000000000000000" pitchFamily="2" charset="-78"/>
                <a:ea typeface="Times New Roman" panose="02020603050405020304" pitchFamily="18" charset="0"/>
                <a:cs typeface="Sakkal Majalla" panose="02000000000000000000" pitchFamily="2" charset="-78"/>
              </a:rPr>
              <a:t> </a:t>
            </a:r>
            <a:r>
              <a:rPr lang="fr-FR" sz="2500" dirty="0" smtClean="0">
                <a:effectLst/>
                <a:latin typeface="Sakkal Majalla" panose="02000000000000000000" pitchFamily="2" charset="-78"/>
                <a:ea typeface="Times New Roman" panose="02020603050405020304" pitchFamily="18" charset="0"/>
                <a:cs typeface="Sakkal Majalla" panose="02000000000000000000" pitchFamily="2" charset="-78"/>
              </a:rPr>
              <a:t>(</a:t>
            </a:r>
            <a:r>
              <a:rPr lang="fr-FR" sz="2500" dirty="0" smtClean="0">
                <a:effectLst/>
                <a:latin typeface="Sakkal Majalla" panose="02000000000000000000" pitchFamily="2" charset="-78"/>
                <a:ea typeface="Times New Roman" panose="02020603050405020304" pitchFamily="18" charset="0"/>
                <a:cs typeface="Sakkal Majalla" panose="02000000000000000000" pitchFamily="2" charset="-78"/>
                <a:hlinkClick r:id="rId3"/>
              </a:rPr>
              <a:t>https://www.donneesquebec.ca/fr/</a:t>
            </a:r>
            <a:r>
              <a:rPr lang="fr-FR" sz="2500" dirty="0" smtClean="0">
                <a:effectLst/>
                <a:latin typeface="Sakkal Majalla" panose="02000000000000000000" pitchFamily="2" charset="-78"/>
                <a:ea typeface="Times New Roman" panose="02020603050405020304" pitchFamily="18" charset="0"/>
                <a:cs typeface="Sakkal Majalla" panose="02000000000000000000" pitchFamily="2" charset="-78"/>
              </a:rPr>
              <a:t>)</a:t>
            </a:r>
          </a:p>
          <a:p>
            <a:pPr lvl="0">
              <a:lnSpc>
                <a:spcPct val="110000"/>
              </a:lnSpc>
              <a:spcAft>
                <a:spcPts val="0"/>
              </a:spcAft>
            </a:pPr>
            <a:endParaRPr lang="fr-FR" sz="2500" dirty="0" smtClean="0">
              <a:effectLst/>
              <a:latin typeface="Sakkal Majalla" panose="02000000000000000000" pitchFamily="2" charset="-78"/>
              <a:ea typeface="Times New Roman" panose="02020603050405020304" pitchFamily="18" charset="0"/>
              <a:cs typeface="Sakkal Majalla" panose="02000000000000000000" pitchFamily="2" charset="-78"/>
            </a:endParaRPr>
          </a:p>
          <a:p>
            <a:pPr lvl="0">
              <a:lnSpc>
                <a:spcPct val="110000"/>
              </a:lnSpc>
              <a:spcAft>
                <a:spcPts val="0"/>
              </a:spcAft>
            </a:pPr>
            <a:r>
              <a:rPr lang="fr-FR" sz="2500" dirty="0" smtClean="0">
                <a:effectLst/>
                <a:latin typeface="Sakkal Majalla" panose="02000000000000000000" pitchFamily="2" charset="-78"/>
                <a:ea typeface="Times New Roman" panose="02020603050405020304" pitchFamily="18" charset="0"/>
                <a:cs typeface="Sakkal Majalla" panose="02000000000000000000" pitchFamily="2" charset="-78"/>
              </a:rPr>
              <a:t>Données automatiquement récupérées du </a:t>
            </a:r>
            <a:r>
              <a:rPr lang="fr-FR" sz="2500" b="1" dirty="0" smtClean="0">
                <a:solidFill>
                  <a:schemeClr val="accent6">
                    <a:lumMod val="75000"/>
                  </a:schemeClr>
                </a:solidFill>
                <a:effectLst/>
                <a:latin typeface="Sakkal Majalla" panose="02000000000000000000" pitchFamily="2" charset="-78"/>
                <a:ea typeface="Times New Roman" panose="02020603050405020304" pitchFamily="18" charset="0"/>
                <a:cs typeface="Sakkal Majalla" panose="02000000000000000000" pitchFamily="2" charset="-78"/>
              </a:rPr>
              <a:t>téléphone</a:t>
            </a:r>
            <a:r>
              <a:rPr lang="fr-FR" sz="2500" dirty="0" smtClean="0">
                <a:solidFill>
                  <a:schemeClr val="accent6">
                    <a:lumMod val="75000"/>
                  </a:schemeClr>
                </a:solidFill>
                <a:effectLst/>
                <a:latin typeface="Sakkal Majalla" panose="02000000000000000000" pitchFamily="2" charset="-78"/>
                <a:ea typeface="Times New Roman" panose="02020603050405020304" pitchFamily="18" charset="0"/>
                <a:cs typeface="Sakkal Majalla" panose="02000000000000000000" pitchFamily="2" charset="-78"/>
              </a:rPr>
              <a:t> </a:t>
            </a:r>
            <a:r>
              <a:rPr lang="fr-FR" sz="2500" b="1" dirty="0" smtClean="0">
                <a:solidFill>
                  <a:schemeClr val="accent6">
                    <a:lumMod val="75000"/>
                  </a:schemeClr>
                </a:solidFill>
                <a:effectLst/>
                <a:latin typeface="Sakkal Majalla" panose="02000000000000000000" pitchFamily="2" charset="-78"/>
                <a:ea typeface="Times New Roman" panose="02020603050405020304" pitchFamily="18" charset="0"/>
                <a:cs typeface="Sakkal Majalla" panose="02000000000000000000" pitchFamily="2" charset="-78"/>
              </a:rPr>
              <a:t>de</a:t>
            </a:r>
            <a:r>
              <a:rPr lang="fr-FR" sz="2500" dirty="0" smtClean="0">
                <a:solidFill>
                  <a:schemeClr val="accent6">
                    <a:lumMod val="75000"/>
                  </a:schemeClr>
                </a:solidFill>
                <a:effectLst/>
                <a:latin typeface="Sakkal Majalla" panose="02000000000000000000" pitchFamily="2" charset="-78"/>
                <a:ea typeface="Times New Roman" panose="02020603050405020304" pitchFamily="18" charset="0"/>
                <a:cs typeface="Sakkal Majalla" panose="02000000000000000000" pitchFamily="2" charset="-78"/>
              </a:rPr>
              <a:t> </a:t>
            </a:r>
            <a:r>
              <a:rPr lang="fr-FR" sz="2500" b="1" dirty="0" smtClean="0">
                <a:solidFill>
                  <a:schemeClr val="accent6">
                    <a:lumMod val="75000"/>
                  </a:schemeClr>
                </a:solidFill>
                <a:effectLst/>
                <a:latin typeface="Sakkal Majalla" panose="02000000000000000000" pitchFamily="2" charset="-78"/>
                <a:ea typeface="Times New Roman" panose="02020603050405020304" pitchFamily="18" charset="0"/>
                <a:cs typeface="Sakkal Majalla" panose="02000000000000000000" pitchFamily="2" charset="-78"/>
              </a:rPr>
              <a:t>l'utilisateur</a:t>
            </a:r>
            <a:r>
              <a:rPr lang="fr-FR" sz="2500" dirty="0" smtClean="0">
                <a:solidFill>
                  <a:schemeClr val="accent6">
                    <a:lumMod val="75000"/>
                  </a:schemeClr>
                </a:solidFill>
                <a:effectLst/>
                <a:latin typeface="Sakkal Majalla" panose="02000000000000000000" pitchFamily="2" charset="-78"/>
                <a:ea typeface="Times New Roman" panose="02020603050405020304" pitchFamily="18" charset="0"/>
                <a:cs typeface="Sakkal Majalla" panose="02000000000000000000" pitchFamily="2" charset="-78"/>
              </a:rPr>
              <a:t> </a:t>
            </a:r>
            <a:r>
              <a:rPr lang="fr-FR" sz="2500" dirty="0" smtClean="0">
                <a:effectLst/>
                <a:latin typeface="Sakkal Majalla" panose="02000000000000000000" pitchFamily="2" charset="-78"/>
                <a:ea typeface="Times New Roman" panose="02020603050405020304" pitchFamily="18" charset="0"/>
                <a:cs typeface="Sakkal Majalla" panose="02000000000000000000" pitchFamily="2" charset="-78"/>
              </a:rPr>
              <a:t>(des capteurs de celui-ci et interactions avec les API Google...)</a:t>
            </a:r>
          </a:p>
          <a:p>
            <a:pPr lvl="0">
              <a:lnSpc>
                <a:spcPct val="110000"/>
              </a:lnSpc>
              <a:spcAft>
                <a:spcPts val="0"/>
              </a:spcAft>
            </a:pPr>
            <a:endParaRPr lang="fr-FR" sz="2500" b="1" dirty="0" smtClean="0">
              <a:solidFill>
                <a:srgbClr val="2AB059"/>
              </a:solidFill>
              <a:latin typeface="Sakkal Majalla" panose="02000000000000000000" pitchFamily="2" charset="-78"/>
              <a:ea typeface="Times New Roman" panose="02020603050405020304" pitchFamily="18" charset="0"/>
              <a:cs typeface="Sakkal Majalla" panose="02000000000000000000" pitchFamily="2" charset="-78"/>
            </a:endParaRPr>
          </a:p>
          <a:p>
            <a:pPr lvl="0">
              <a:lnSpc>
                <a:spcPct val="110000"/>
              </a:lnSpc>
              <a:spcAft>
                <a:spcPts val="0"/>
              </a:spcAft>
            </a:pPr>
            <a:r>
              <a:rPr lang="fr-FR" sz="2500" b="1" dirty="0" smtClean="0">
                <a:solidFill>
                  <a:srgbClr val="2AB059"/>
                </a:solidFill>
                <a:latin typeface="Sakkal Majalla" panose="02000000000000000000" pitchFamily="2" charset="-78"/>
                <a:ea typeface="Times New Roman" panose="02020603050405020304" pitchFamily="18" charset="0"/>
                <a:cs typeface="Sakkal Majalla" panose="02000000000000000000" pitchFamily="2" charset="-78"/>
              </a:rPr>
              <a:t>Validation par la communauté</a:t>
            </a:r>
            <a:r>
              <a:rPr lang="fr-FR" sz="2500" dirty="0" smtClean="0">
                <a:latin typeface="Sakkal Majalla" panose="02000000000000000000" pitchFamily="2" charset="-78"/>
                <a:ea typeface="Times New Roman" panose="02020603050405020304" pitchFamily="18" charset="0"/>
                <a:cs typeface="Sakkal Majalla" panose="02000000000000000000" pitchFamily="2" charset="-78"/>
              </a:rPr>
              <a:t>, comme les concours qui existent sur </a:t>
            </a:r>
            <a:r>
              <a:rPr lang="fr-FR" sz="2500" dirty="0" err="1" smtClean="0">
                <a:latin typeface="Sakkal Majalla" panose="02000000000000000000" pitchFamily="2" charset="-78"/>
                <a:ea typeface="Times New Roman" panose="02020603050405020304" pitchFamily="18" charset="0"/>
                <a:cs typeface="Sakkal Majalla" panose="02000000000000000000" pitchFamily="2" charset="-78"/>
              </a:rPr>
              <a:t>youtube</a:t>
            </a:r>
            <a:r>
              <a:rPr lang="fr-FR" sz="2500" dirty="0" smtClean="0">
                <a:latin typeface="Sakkal Majalla" panose="02000000000000000000" pitchFamily="2" charset="-78"/>
                <a:ea typeface="Times New Roman" panose="02020603050405020304" pitchFamily="18" charset="0"/>
                <a:cs typeface="Sakkal Majalla" panose="02000000000000000000" pitchFamily="2" charset="-78"/>
              </a:rPr>
              <a:t> ou </a:t>
            </a:r>
            <a:r>
              <a:rPr lang="fr-FR" sz="2500" dirty="0" err="1" smtClean="0">
                <a:latin typeface="Sakkal Majalla" panose="02000000000000000000" pitchFamily="2" charset="-78"/>
                <a:ea typeface="Times New Roman" panose="02020603050405020304" pitchFamily="18" charset="0"/>
                <a:cs typeface="Sakkal Majalla" panose="02000000000000000000" pitchFamily="2" charset="-78"/>
              </a:rPr>
              <a:t>facebook</a:t>
            </a:r>
            <a:endParaRPr lang="fr-FR" sz="2500" dirty="0">
              <a:effectLst/>
              <a:latin typeface="Sakkal Majalla" panose="02000000000000000000" pitchFamily="2" charset="-78"/>
              <a:ea typeface="Times New Roman" panose="02020603050405020304" pitchFamily="18" charset="0"/>
              <a:cs typeface="Sakkal Majalla" panose="02000000000000000000" pitchFamily="2" charset="-78"/>
            </a:endParaRPr>
          </a:p>
        </p:txBody>
      </p:sp>
      <p:sp>
        <p:nvSpPr>
          <p:cNvPr id="6" name="Ellipse 5"/>
          <p:cNvSpPr/>
          <p:nvPr/>
        </p:nvSpPr>
        <p:spPr>
          <a:xfrm>
            <a:off x="345440" y="2113280"/>
            <a:ext cx="142240" cy="142240"/>
          </a:xfrm>
          <a:prstGeom prst="ellipse">
            <a:avLst/>
          </a:prstGeom>
          <a:solidFill>
            <a:srgbClr val="23D5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Ellipse 9"/>
          <p:cNvSpPr/>
          <p:nvPr/>
        </p:nvSpPr>
        <p:spPr>
          <a:xfrm>
            <a:off x="335280" y="2966720"/>
            <a:ext cx="142240" cy="142240"/>
          </a:xfrm>
          <a:prstGeom prst="ellipse">
            <a:avLst/>
          </a:prstGeom>
          <a:solidFill>
            <a:srgbClr val="23D5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Ellipse 10"/>
          <p:cNvSpPr/>
          <p:nvPr/>
        </p:nvSpPr>
        <p:spPr>
          <a:xfrm>
            <a:off x="335280" y="3810000"/>
            <a:ext cx="142240" cy="142240"/>
          </a:xfrm>
          <a:prstGeom prst="ellipse">
            <a:avLst/>
          </a:prstGeom>
          <a:solidFill>
            <a:srgbClr val="23D5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Ellipse 12"/>
          <p:cNvSpPr/>
          <p:nvPr/>
        </p:nvSpPr>
        <p:spPr>
          <a:xfrm>
            <a:off x="325119" y="4663440"/>
            <a:ext cx="142240" cy="142240"/>
          </a:xfrm>
          <a:prstGeom prst="ellipse">
            <a:avLst/>
          </a:prstGeom>
          <a:solidFill>
            <a:srgbClr val="23D5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Ellipse 13"/>
          <p:cNvSpPr/>
          <p:nvPr/>
        </p:nvSpPr>
        <p:spPr>
          <a:xfrm>
            <a:off x="335279" y="5902960"/>
            <a:ext cx="142240" cy="142240"/>
          </a:xfrm>
          <a:prstGeom prst="ellipse">
            <a:avLst/>
          </a:prstGeom>
          <a:solidFill>
            <a:srgbClr val="23D5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721430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490607" y="4089288"/>
            <a:ext cx="9089348" cy="1246495"/>
          </a:xfrm>
          <a:prstGeom prst="rect">
            <a:avLst/>
          </a:prstGeom>
        </p:spPr>
        <p:txBody>
          <a:bodyPr wrap="none">
            <a:spAutoFit/>
          </a:bodyPr>
          <a:lstStyle/>
          <a:p>
            <a:r>
              <a:rPr lang="fr-FR" sz="7500" dirty="0" smtClean="0">
                <a:solidFill>
                  <a:srgbClr val="2AB059"/>
                </a:solidFill>
                <a:latin typeface="Sakkal Majalla" panose="02000000000000000000" pitchFamily="2" charset="-78"/>
                <a:cs typeface="Sakkal Majalla" panose="02000000000000000000" pitchFamily="2" charset="-78"/>
              </a:rPr>
              <a:t>Partie II : Solution préliminaire</a:t>
            </a:r>
          </a:p>
        </p:txBody>
      </p:sp>
      <p:pic>
        <p:nvPicPr>
          <p:cNvPr id="6" name="Imag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126706" y="1762925"/>
            <a:ext cx="1817150" cy="1998850"/>
          </a:xfrm>
          <a:prstGeom prst="rect">
            <a:avLst/>
          </a:prstGeom>
        </p:spPr>
      </p:pic>
    </p:spTree>
    <p:extLst>
      <p:ext uri="{BB962C8B-B14F-4D97-AF65-F5344CB8AC3E}">
        <p14:creationId xmlns:p14="http://schemas.microsoft.com/office/powerpoint/2010/main" val="2822675336"/>
      </p:ext>
    </p:extLst>
  </p:cSld>
  <p:clrMapOvr>
    <a:masterClrMapping/>
  </p:clrMapOvr>
  <p:transition spd="slow">
    <p:push dir="u"/>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1300480"/>
          </a:xfrm>
          <a:prstGeom prst="rect">
            <a:avLst/>
          </a:prstGeom>
          <a:solidFill>
            <a:srgbClr val="23D5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 name="Imag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83537" y="126999"/>
            <a:ext cx="4024925" cy="1046481"/>
          </a:xfrm>
          <a:prstGeom prst="rect">
            <a:avLst/>
          </a:prstGeom>
        </p:spPr>
      </p:pic>
      <p:sp>
        <p:nvSpPr>
          <p:cNvPr id="7" name="ZoneTexte 6"/>
          <p:cNvSpPr txBox="1"/>
          <p:nvPr/>
        </p:nvSpPr>
        <p:spPr>
          <a:xfrm>
            <a:off x="5001224" y="337531"/>
            <a:ext cx="2202216" cy="584775"/>
          </a:xfrm>
          <a:prstGeom prst="rect">
            <a:avLst/>
          </a:prstGeom>
          <a:noFill/>
        </p:spPr>
        <p:txBody>
          <a:bodyPr wrap="square" rtlCol="0">
            <a:spAutoFit/>
          </a:bodyPr>
          <a:lstStyle/>
          <a:p>
            <a:pPr algn="ctr"/>
            <a:r>
              <a:rPr lang="fr-FR" sz="3200" dirty="0" smtClean="0">
                <a:solidFill>
                  <a:srgbClr val="23D5FB"/>
                </a:solidFill>
                <a:latin typeface="Sakkal Majalla" panose="02000000000000000000" pitchFamily="2" charset="-78"/>
                <a:cs typeface="Sakkal Majalla" panose="02000000000000000000" pitchFamily="2" charset="-78"/>
              </a:rPr>
              <a:t>Fonctionnalités</a:t>
            </a:r>
            <a:endParaRPr lang="fr-FR" sz="3200" dirty="0">
              <a:solidFill>
                <a:srgbClr val="23D5FB"/>
              </a:solidFill>
              <a:latin typeface="Sakkal Majalla" panose="02000000000000000000" pitchFamily="2" charset="-78"/>
              <a:cs typeface="Sakkal Majalla" panose="02000000000000000000" pitchFamily="2" charset="-78"/>
            </a:endParaRPr>
          </a:p>
        </p:txBody>
      </p:sp>
      <p:sp>
        <p:nvSpPr>
          <p:cNvPr id="10" name="Rectangle 9"/>
          <p:cNvSpPr/>
          <p:nvPr/>
        </p:nvSpPr>
        <p:spPr>
          <a:xfrm>
            <a:off x="316635" y="1427479"/>
            <a:ext cx="11810261" cy="5407634"/>
          </a:xfrm>
          <a:prstGeom prst="rect">
            <a:avLst/>
          </a:prstGeom>
        </p:spPr>
        <p:txBody>
          <a:bodyPr wrap="square">
            <a:spAutoFit/>
          </a:bodyPr>
          <a:lstStyle/>
          <a:p>
            <a:pPr lvl="0">
              <a:lnSpc>
                <a:spcPct val="110000"/>
              </a:lnSpc>
            </a:pPr>
            <a:r>
              <a:rPr lang="fr-FR" sz="2200" b="1" dirty="0" smtClean="0">
                <a:solidFill>
                  <a:schemeClr val="accent6">
                    <a:lumMod val="75000"/>
                  </a:schemeClr>
                </a:solidFill>
                <a:latin typeface="Sakkal Majalla" panose="02000000000000000000" pitchFamily="2" charset="-78"/>
                <a:ea typeface="Times New Roman" panose="02020603050405020304" pitchFamily="18" charset="0"/>
                <a:cs typeface="Sakkal Majalla" panose="02000000000000000000" pitchFamily="2" charset="-78"/>
              </a:rPr>
              <a:t>Etape 1 [Objectif]</a:t>
            </a:r>
            <a:r>
              <a:rPr lang="fr-FR" sz="2200" dirty="0" smtClean="0">
                <a:effectLst/>
                <a:latin typeface="Sakkal Majalla" panose="02000000000000000000" pitchFamily="2" charset="-78"/>
                <a:ea typeface="Times New Roman" panose="02020603050405020304" pitchFamily="18" charset="0"/>
                <a:cs typeface="Sakkal Majalla" panose="02000000000000000000" pitchFamily="2" charset="-78"/>
              </a:rPr>
              <a:t>:  Promouvoir le comportement et actions écoresponsable chez le citoyen.</a:t>
            </a:r>
          </a:p>
          <a:p>
            <a:pPr lvl="0">
              <a:lnSpc>
                <a:spcPct val="110000"/>
              </a:lnSpc>
            </a:pPr>
            <a:r>
              <a:rPr lang="fr-FR" sz="2200" b="1" dirty="0" smtClean="0">
                <a:solidFill>
                  <a:schemeClr val="accent6">
                    <a:lumMod val="75000"/>
                  </a:schemeClr>
                </a:solidFill>
                <a:latin typeface="Sakkal Majalla" panose="02000000000000000000" pitchFamily="2" charset="-78"/>
                <a:ea typeface="Times New Roman" panose="02020603050405020304" pitchFamily="18" charset="0"/>
                <a:cs typeface="Sakkal Majalla" panose="02000000000000000000" pitchFamily="2" charset="-78"/>
              </a:rPr>
              <a:t>Etape 2 [Fonctionnalités y répondant]</a:t>
            </a:r>
            <a:r>
              <a:rPr lang="fr-FR" sz="2200" dirty="0" smtClean="0">
                <a:latin typeface="Sakkal Majalla" panose="02000000000000000000" pitchFamily="2" charset="-78"/>
                <a:ea typeface="Times New Roman" panose="02020603050405020304" pitchFamily="18" charset="0"/>
                <a:cs typeface="Sakkal Majalla" panose="02000000000000000000" pitchFamily="2" charset="-78"/>
              </a:rPr>
              <a:t>: </a:t>
            </a:r>
          </a:p>
          <a:p>
            <a:pPr lvl="0">
              <a:lnSpc>
                <a:spcPct val="110000"/>
              </a:lnSpc>
            </a:pPr>
            <a:r>
              <a:rPr lang="fr-FR" sz="2200" b="1" dirty="0">
                <a:solidFill>
                  <a:srgbClr val="23D5FB"/>
                </a:solidFill>
                <a:latin typeface="Sakkal Majalla" panose="02000000000000000000" pitchFamily="2" charset="-78"/>
                <a:cs typeface="Sakkal Majalla" panose="02000000000000000000" pitchFamily="2" charset="-78"/>
              </a:rPr>
              <a:t>	</a:t>
            </a:r>
            <a:r>
              <a:rPr lang="fr-FR" sz="2200" b="1" dirty="0" smtClean="0">
                <a:solidFill>
                  <a:srgbClr val="23D5FB"/>
                </a:solidFill>
                <a:latin typeface="Sakkal Majalla" panose="02000000000000000000" pitchFamily="2" charset="-78"/>
                <a:cs typeface="Sakkal Majalla" panose="02000000000000000000" pitchFamily="2" charset="-78"/>
              </a:rPr>
              <a:t>Sensibilisation </a:t>
            </a:r>
            <a:r>
              <a:rPr lang="fr-FR" sz="2200" dirty="0" smtClean="0">
                <a:latin typeface="Sakkal Majalla" panose="02000000000000000000" pitchFamily="2" charset="-78"/>
                <a:cs typeface="Sakkal Majalla" panose="02000000000000000000" pitchFamily="2" charset="-78"/>
              </a:rPr>
              <a:t>: A travers 2 principaux aspects </a:t>
            </a:r>
          </a:p>
          <a:p>
            <a:pPr marL="2171700" lvl="4" indent="-342900">
              <a:lnSpc>
                <a:spcPct val="110000"/>
              </a:lnSpc>
              <a:buFont typeface="Arial" panose="020B0604020202020204" pitchFamily="34" charset="0"/>
              <a:buChar char="•"/>
            </a:pPr>
            <a:r>
              <a:rPr lang="fr-FR" sz="2200" dirty="0" smtClean="0">
                <a:latin typeface="Sakkal Majalla" panose="02000000000000000000" pitchFamily="2" charset="-78"/>
                <a:cs typeface="Sakkal Majalla" panose="02000000000000000000" pitchFamily="2" charset="-78"/>
              </a:rPr>
              <a:t> </a:t>
            </a:r>
            <a:r>
              <a:rPr lang="fr-FR" sz="2200" b="1" dirty="0" smtClean="0">
                <a:latin typeface="Sakkal Majalla" panose="02000000000000000000" pitchFamily="2" charset="-78"/>
                <a:cs typeface="Sakkal Majalla" panose="02000000000000000000" pitchFamily="2" charset="-78"/>
              </a:rPr>
              <a:t>L‘information</a:t>
            </a:r>
            <a:r>
              <a:rPr lang="fr-FR" sz="2200" dirty="0" smtClean="0">
                <a:latin typeface="Sakkal Majalla" panose="02000000000000000000" pitchFamily="2" charset="-78"/>
                <a:cs typeface="Sakkal Majalla" panose="02000000000000000000" pitchFamily="2" charset="-78"/>
              </a:rPr>
              <a:t> : Découvrir </a:t>
            </a:r>
            <a:r>
              <a:rPr lang="fr-FR" sz="2200" dirty="0">
                <a:latin typeface="Sakkal Majalla" panose="02000000000000000000" pitchFamily="2" charset="-78"/>
                <a:cs typeface="Sakkal Majalla" panose="02000000000000000000" pitchFamily="2" charset="-78"/>
              </a:rPr>
              <a:t>ce qui existe dans ce domaine (associations, événements, journal d’actualités, forum...) </a:t>
            </a:r>
            <a:r>
              <a:rPr lang="fr-FR" sz="2200" dirty="0" smtClean="0">
                <a:latin typeface="Sakkal Majalla" panose="02000000000000000000" pitchFamily="2" charset="-78"/>
                <a:cs typeface="Sakkal Majalla" panose="02000000000000000000" pitchFamily="2" charset="-78"/>
              </a:rPr>
              <a:t>pourquoi </a:t>
            </a:r>
            <a:r>
              <a:rPr lang="fr-FR" sz="2200" dirty="0">
                <a:latin typeface="Sakkal Majalla" panose="02000000000000000000" pitchFamily="2" charset="-78"/>
                <a:cs typeface="Sakkal Majalla" panose="02000000000000000000" pitchFamily="2" charset="-78"/>
              </a:rPr>
              <a:t>est-ce important </a:t>
            </a:r>
            <a:r>
              <a:rPr lang="fr-FR" sz="2200" dirty="0" smtClean="0">
                <a:latin typeface="Sakkal Majalla" panose="02000000000000000000" pitchFamily="2" charset="-78"/>
                <a:cs typeface="Sakkal Majalla" panose="02000000000000000000" pitchFamily="2" charset="-78"/>
              </a:rPr>
              <a:t>?</a:t>
            </a:r>
          </a:p>
          <a:p>
            <a:pPr marL="2171700" lvl="4" indent="-342900">
              <a:lnSpc>
                <a:spcPct val="110000"/>
              </a:lnSpc>
              <a:buFont typeface="Arial" panose="020B0604020202020204" pitchFamily="34" charset="0"/>
              <a:buChar char="•"/>
            </a:pPr>
            <a:r>
              <a:rPr lang="fr-FR" sz="2200" b="1" dirty="0" smtClean="0">
                <a:latin typeface="Sakkal Majalla" panose="02000000000000000000" pitchFamily="2" charset="-78"/>
                <a:cs typeface="Sakkal Majalla" panose="02000000000000000000" pitchFamily="2" charset="-78"/>
              </a:rPr>
              <a:t>L’intégration/indentification</a:t>
            </a:r>
            <a:r>
              <a:rPr lang="fr-FR" sz="2200" dirty="0" smtClean="0">
                <a:latin typeface="Sakkal Majalla" panose="02000000000000000000" pitchFamily="2" charset="-78"/>
                <a:cs typeface="Sakkal Majalla" panose="02000000000000000000" pitchFamily="2" charset="-78"/>
              </a:rPr>
              <a:t> : Création d’une culture propre à l’application (à la fois moderne et fortement liée au thème). Reprise des travaux sur l'effet du groupe.</a:t>
            </a:r>
            <a:endParaRPr lang="fr-FR" sz="2200" dirty="0">
              <a:latin typeface="Sakkal Majalla" panose="02000000000000000000" pitchFamily="2" charset="-78"/>
              <a:cs typeface="Sakkal Majalla" panose="02000000000000000000" pitchFamily="2" charset="-78"/>
            </a:endParaRPr>
          </a:p>
          <a:p>
            <a:pPr lvl="2"/>
            <a:r>
              <a:rPr lang="fr-FR" sz="2200" b="1" dirty="0" smtClean="0">
                <a:solidFill>
                  <a:srgbClr val="23D5FB"/>
                </a:solidFill>
                <a:latin typeface="Sakkal Majalla" panose="02000000000000000000" pitchFamily="2" charset="-78"/>
                <a:cs typeface="Sakkal Majalla" panose="02000000000000000000" pitchFamily="2" charset="-78"/>
              </a:rPr>
              <a:t>Formation : </a:t>
            </a:r>
            <a:r>
              <a:rPr lang="fr-FR" sz="2200" dirty="0">
                <a:latin typeface="Sakkal Majalla" panose="02000000000000000000" pitchFamily="2" charset="-78"/>
                <a:cs typeface="Sakkal Majalla" panose="02000000000000000000" pitchFamily="2" charset="-78"/>
              </a:rPr>
              <a:t> </a:t>
            </a:r>
            <a:r>
              <a:rPr lang="fr-FR" sz="2200" dirty="0" smtClean="0">
                <a:latin typeface="Sakkal Majalla" panose="02000000000000000000" pitchFamily="2" charset="-78"/>
                <a:cs typeface="Sakkal Majalla" panose="02000000000000000000" pitchFamily="2" charset="-78"/>
              </a:rPr>
              <a:t>Une fois que l’utilisateur à envi, il faut qu’il en ai les moyens.</a:t>
            </a:r>
            <a:endParaRPr lang="fr-FR" sz="2200" dirty="0">
              <a:latin typeface="Sakkal Majalla" panose="02000000000000000000" pitchFamily="2" charset="-78"/>
              <a:cs typeface="Sakkal Majalla" panose="02000000000000000000" pitchFamily="2" charset="-78"/>
            </a:endParaRPr>
          </a:p>
          <a:p>
            <a:pPr lvl="2"/>
            <a:r>
              <a:rPr lang="fr-FR" sz="2200" b="1" dirty="0" smtClean="0">
                <a:solidFill>
                  <a:srgbClr val="23D5FB"/>
                </a:solidFill>
                <a:latin typeface="Sakkal Majalla" panose="02000000000000000000" pitchFamily="2" charset="-78"/>
                <a:cs typeface="Sakkal Majalla" panose="02000000000000000000" pitchFamily="2" charset="-78"/>
              </a:rPr>
              <a:t>Evaluation : </a:t>
            </a:r>
            <a:r>
              <a:rPr lang="fr-FR" sz="2200" dirty="0" smtClean="0">
                <a:latin typeface="Sakkal Majalla" panose="02000000000000000000" pitchFamily="2" charset="-78"/>
                <a:cs typeface="Sakkal Majalla" panose="02000000000000000000" pitchFamily="2" charset="-78"/>
              </a:rPr>
              <a:t>Cette étape est la plus sensible, comment être sur que le citoyen agit effectivement de manière écoresponsable.</a:t>
            </a:r>
          </a:p>
          <a:p>
            <a:pPr lvl="0"/>
            <a:r>
              <a:rPr lang="fr-FR" sz="2200" b="1" dirty="0">
                <a:solidFill>
                  <a:schemeClr val="accent6">
                    <a:lumMod val="75000"/>
                  </a:schemeClr>
                </a:solidFill>
                <a:latin typeface="Sakkal Majalla" panose="02000000000000000000" pitchFamily="2" charset="-78"/>
                <a:ea typeface="Times New Roman" panose="02020603050405020304" pitchFamily="18" charset="0"/>
                <a:cs typeface="Sakkal Majalla" panose="02000000000000000000" pitchFamily="2" charset="-78"/>
              </a:rPr>
              <a:t>Etape </a:t>
            </a:r>
            <a:r>
              <a:rPr lang="fr-FR" sz="2200" b="1" dirty="0" smtClean="0">
                <a:solidFill>
                  <a:schemeClr val="accent6">
                    <a:lumMod val="75000"/>
                  </a:schemeClr>
                </a:solidFill>
                <a:latin typeface="Sakkal Majalla" panose="02000000000000000000" pitchFamily="2" charset="-78"/>
                <a:ea typeface="Times New Roman" panose="02020603050405020304" pitchFamily="18" charset="0"/>
                <a:cs typeface="Sakkal Majalla" panose="02000000000000000000" pitchFamily="2" charset="-78"/>
              </a:rPr>
              <a:t>3 [</a:t>
            </a:r>
            <a:r>
              <a:rPr lang="fr-FR" sz="2200" b="1" dirty="0" err="1" smtClean="0">
                <a:solidFill>
                  <a:schemeClr val="accent6">
                    <a:lumMod val="75000"/>
                  </a:schemeClr>
                </a:solidFill>
                <a:latin typeface="Sakkal Majalla" panose="02000000000000000000" pitchFamily="2" charset="-78"/>
                <a:ea typeface="Times New Roman" panose="02020603050405020304" pitchFamily="18" charset="0"/>
                <a:cs typeface="Sakkal Majalla" panose="02000000000000000000" pitchFamily="2" charset="-78"/>
              </a:rPr>
              <a:t>Gamification</a:t>
            </a:r>
            <a:r>
              <a:rPr lang="fr-FR" sz="2200" b="1" dirty="0">
                <a:solidFill>
                  <a:schemeClr val="accent6">
                    <a:lumMod val="75000"/>
                  </a:schemeClr>
                </a:solidFill>
                <a:latin typeface="Sakkal Majalla" panose="02000000000000000000" pitchFamily="2" charset="-78"/>
                <a:ea typeface="Times New Roman" panose="02020603050405020304" pitchFamily="18" charset="0"/>
                <a:cs typeface="Sakkal Majalla" panose="02000000000000000000" pitchFamily="2" charset="-78"/>
              </a:rPr>
              <a:t> </a:t>
            </a:r>
            <a:r>
              <a:rPr lang="fr-FR" sz="2200" b="1" dirty="0" smtClean="0">
                <a:solidFill>
                  <a:schemeClr val="accent6">
                    <a:lumMod val="75000"/>
                  </a:schemeClr>
                </a:solidFill>
                <a:latin typeface="Sakkal Majalla" panose="02000000000000000000" pitchFamily="2" charset="-78"/>
                <a:ea typeface="Times New Roman" panose="02020603050405020304" pitchFamily="18" charset="0"/>
                <a:cs typeface="Sakkal Majalla" panose="02000000000000000000" pitchFamily="2" charset="-78"/>
              </a:rPr>
              <a:t>en respectant les consignes du </a:t>
            </a:r>
            <a:r>
              <a:rPr lang="fr-FR" sz="2200" b="1" dirty="0" err="1" smtClean="0">
                <a:solidFill>
                  <a:schemeClr val="accent6">
                    <a:lumMod val="75000"/>
                  </a:schemeClr>
                </a:solidFill>
                <a:latin typeface="Sakkal Majalla" panose="02000000000000000000" pitchFamily="2" charset="-78"/>
                <a:ea typeface="Times New Roman" panose="02020603050405020304" pitchFamily="18" charset="0"/>
                <a:cs typeface="Sakkal Majalla" panose="02000000000000000000" pitchFamily="2" charset="-78"/>
              </a:rPr>
              <a:t>framework</a:t>
            </a:r>
            <a:r>
              <a:rPr lang="fr-FR" sz="2200" b="1" dirty="0" smtClean="0">
                <a:solidFill>
                  <a:schemeClr val="accent6">
                    <a:lumMod val="75000"/>
                  </a:schemeClr>
                </a:solidFill>
                <a:latin typeface="Sakkal Majalla" panose="02000000000000000000" pitchFamily="2" charset="-78"/>
                <a:ea typeface="Times New Roman" panose="02020603050405020304" pitchFamily="18" charset="0"/>
                <a:cs typeface="Sakkal Majalla" panose="02000000000000000000" pitchFamily="2" charset="-78"/>
              </a:rPr>
              <a:t> de </a:t>
            </a:r>
            <a:r>
              <a:rPr lang="fr-FR" sz="2200" b="1" dirty="0" err="1" smtClean="0">
                <a:solidFill>
                  <a:schemeClr val="accent6">
                    <a:lumMod val="75000"/>
                  </a:schemeClr>
                </a:solidFill>
                <a:latin typeface="Sakkal Majalla" panose="02000000000000000000" pitchFamily="2" charset="-78"/>
                <a:ea typeface="Times New Roman" panose="02020603050405020304" pitchFamily="18" charset="0"/>
                <a:cs typeface="Sakkal Majalla" panose="02000000000000000000" pitchFamily="2" charset="-78"/>
              </a:rPr>
              <a:t>gamification</a:t>
            </a:r>
            <a:r>
              <a:rPr lang="fr-FR" sz="2200" b="1" dirty="0" smtClean="0">
                <a:solidFill>
                  <a:schemeClr val="accent6">
                    <a:lumMod val="75000"/>
                  </a:schemeClr>
                </a:solidFill>
                <a:latin typeface="Sakkal Majalla" panose="02000000000000000000" pitchFamily="2" charset="-78"/>
                <a:ea typeface="Times New Roman" panose="02020603050405020304" pitchFamily="18" charset="0"/>
                <a:cs typeface="Sakkal Majalla" panose="02000000000000000000" pitchFamily="2" charset="-78"/>
              </a:rPr>
              <a:t>]</a:t>
            </a:r>
            <a:r>
              <a:rPr lang="fr-FR" sz="2200" dirty="0" smtClean="0">
                <a:latin typeface="Sakkal Majalla" panose="02000000000000000000" pitchFamily="2" charset="-78"/>
                <a:ea typeface="Times New Roman" panose="02020603050405020304" pitchFamily="18" charset="0"/>
                <a:cs typeface="Sakkal Majalla" panose="02000000000000000000" pitchFamily="2" charset="-78"/>
              </a:rPr>
              <a:t>: </a:t>
            </a:r>
            <a:endParaRPr lang="fr-FR" sz="2200" dirty="0">
              <a:latin typeface="Sakkal Majalla" panose="02000000000000000000" pitchFamily="2" charset="-78"/>
              <a:ea typeface="Times New Roman" panose="02020603050405020304" pitchFamily="18" charset="0"/>
              <a:cs typeface="Sakkal Majalla" panose="02000000000000000000" pitchFamily="2" charset="-78"/>
            </a:endParaRPr>
          </a:p>
          <a:p>
            <a:r>
              <a:rPr lang="fr-FR" sz="2200" dirty="0" smtClean="0">
                <a:latin typeface="Sakkal Majalla" panose="02000000000000000000" pitchFamily="2" charset="-78"/>
                <a:cs typeface="Sakkal Majalla" panose="02000000000000000000" pitchFamily="2" charset="-78"/>
              </a:rPr>
              <a:t>  </a:t>
            </a:r>
            <a:r>
              <a:rPr lang="fr-FR" sz="2200" dirty="0" smtClean="0">
                <a:latin typeface="Sakkal Majalla" panose="02000000000000000000" pitchFamily="2" charset="-78"/>
                <a:ea typeface="Times New Roman" panose="02020603050405020304" pitchFamily="18" charset="0"/>
                <a:cs typeface="Sakkal Majalla" panose="02000000000000000000" pitchFamily="2" charset="-78"/>
              </a:rPr>
              <a:t> 	</a:t>
            </a:r>
            <a:r>
              <a:rPr lang="fr-FR" sz="2200" b="1" dirty="0" smtClean="0">
                <a:solidFill>
                  <a:srgbClr val="23D5FB"/>
                </a:solidFill>
                <a:latin typeface="Sakkal Majalla" panose="02000000000000000000" pitchFamily="2" charset="-78"/>
                <a:ea typeface="Times New Roman" panose="02020603050405020304" pitchFamily="18" charset="0"/>
                <a:cs typeface="Sakkal Majalla" panose="02000000000000000000" pitchFamily="2" charset="-78"/>
              </a:rPr>
              <a:t>Sensibilisation</a:t>
            </a:r>
            <a:r>
              <a:rPr lang="fr-FR" sz="2200" dirty="0" smtClean="0">
                <a:solidFill>
                  <a:srgbClr val="23D5FB"/>
                </a:solidFill>
                <a:latin typeface="Sakkal Majalla" panose="02000000000000000000" pitchFamily="2" charset="-78"/>
                <a:ea typeface="Times New Roman" panose="02020603050405020304" pitchFamily="18" charset="0"/>
                <a:cs typeface="Sakkal Majalla" panose="02000000000000000000" pitchFamily="2" charset="-78"/>
              </a:rPr>
              <a:t> </a:t>
            </a:r>
            <a:r>
              <a:rPr lang="fr-FR" sz="2200" dirty="0" smtClean="0">
                <a:latin typeface="Sakkal Majalla" panose="02000000000000000000" pitchFamily="2" charset="-78"/>
                <a:ea typeface="Times New Roman" panose="02020603050405020304" pitchFamily="18" charset="0"/>
                <a:cs typeface="Sakkal Majalla" panose="02000000000000000000" pitchFamily="2" charset="-78"/>
              </a:rPr>
              <a:t>: Identification a une culture basée sur l’esthétique et les notions du monde du jeu (hiérarchie, équipes, personnalisation, missions …)</a:t>
            </a:r>
          </a:p>
          <a:p>
            <a:r>
              <a:rPr lang="fr-FR" sz="2200" b="1" dirty="0" smtClean="0">
                <a:solidFill>
                  <a:srgbClr val="23D5FB"/>
                </a:solidFill>
                <a:latin typeface="Sakkal Majalla" panose="02000000000000000000" pitchFamily="2" charset="-78"/>
                <a:ea typeface="Times New Roman" panose="02020603050405020304" pitchFamily="18" charset="0"/>
                <a:cs typeface="Sakkal Majalla" panose="02000000000000000000" pitchFamily="2" charset="-78"/>
              </a:rPr>
              <a:t>	Formation : </a:t>
            </a:r>
            <a:r>
              <a:rPr lang="fr-FR" sz="2200" dirty="0" smtClean="0">
                <a:latin typeface="Sakkal Majalla" panose="02000000000000000000" pitchFamily="2" charset="-78"/>
                <a:ea typeface="Times New Roman" panose="02020603050405020304" pitchFamily="18" charset="0"/>
                <a:cs typeface="Sakkal Majalla" panose="02000000000000000000" pitchFamily="2" charset="-78"/>
              </a:rPr>
              <a:t>Choix de formation à thème avec barre de progression, badge de réussite, score, rangs</a:t>
            </a:r>
          </a:p>
          <a:p>
            <a:r>
              <a:rPr lang="fr-FR" sz="2200" dirty="0">
                <a:latin typeface="Sakkal Majalla" panose="02000000000000000000" pitchFamily="2" charset="-78"/>
                <a:ea typeface="Times New Roman" panose="02020603050405020304" pitchFamily="18" charset="0"/>
                <a:cs typeface="Sakkal Majalla" panose="02000000000000000000" pitchFamily="2" charset="-78"/>
              </a:rPr>
              <a:t>	</a:t>
            </a:r>
            <a:r>
              <a:rPr lang="fr-FR" sz="2200" b="1" dirty="0" smtClean="0">
                <a:solidFill>
                  <a:srgbClr val="23D5FB"/>
                </a:solidFill>
                <a:latin typeface="Sakkal Majalla" panose="02000000000000000000" pitchFamily="2" charset="-78"/>
                <a:ea typeface="Times New Roman" panose="02020603050405020304" pitchFamily="18" charset="0"/>
                <a:cs typeface="Sakkal Majalla" panose="02000000000000000000" pitchFamily="2" charset="-78"/>
              </a:rPr>
              <a:t>Evaluation</a:t>
            </a:r>
            <a:r>
              <a:rPr lang="fr-FR" sz="2200" dirty="0" smtClean="0">
                <a:solidFill>
                  <a:srgbClr val="23D5FB"/>
                </a:solidFill>
                <a:latin typeface="Sakkal Majalla" panose="02000000000000000000" pitchFamily="2" charset="-78"/>
                <a:ea typeface="Times New Roman" panose="02020603050405020304" pitchFamily="18" charset="0"/>
                <a:cs typeface="Sakkal Majalla" panose="02000000000000000000" pitchFamily="2" charset="-78"/>
              </a:rPr>
              <a:t> </a:t>
            </a:r>
            <a:r>
              <a:rPr lang="fr-FR" sz="2200" dirty="0" smtClean="0">
                <a:latin typeface="Sakkal Majalla" panose="02000000000000000000" pitchFamily="2" charset="-78"/>
                <a:ea typeface="Times New Roman" panose="02020603050405020304" pitchFamily="18" charset="0"/>
                <a:cs typeface="Sakkal Majalla" panose="02000000000000000000" pitchFamily="2" charset="-78"/>
              </a:rPr>
              <a:t>: Sous plusieurs formes : Challenges avec vote de la communauté, signalement des abus observés, des prix à gagner, données automatiquement capturées.</a:t>
            </a:r>
            <a:endParaRPr lang="fr-FR" sz="2200" dirty="0">
              <a:latin typeface="Sakkal Majalla" panose="02000000000000000000" pitchFamily="2" charset="-78"/>
              <a:ea typeface="Times New Roman" panose="02020603050405020304" pitchFamily="18" charset="0"/>
              <a:cs typeface="Sakkal Majalla" panose="02000000000000000000" pitchFamily="2" charset="-78"/>
            </a:endParaRPr>
          </a:p>
        </p:txBody>
      </p:sp>
      <p:sp>
        <p:nvSpPr>
          <p:cNvPr id="13" name="Ellipse 12"/>
          <p:cNvSpPr/>
          <p:nvPr/>
        </p:nvSpPr>
        <p:spPr>
          <a:xfrm>
            <a:off x="138983" y="1581807"/>
            <a:ext cx="142240" cy="142240"/>
          </a:xfrm>
          <a:prstGeom prst="ellipse">
            <a:avLst/>
          </a:prstGeom>
          <a:solidFill>
            <a:srgbClr val="23D5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Ellipse 17"/>
          <p:cNvSpPr/>
          <p:nvPr/>
        </p:nvSpPr>
        <p:spPr>
          <a:xfrm>
            <a:off x="144900" y="1960888"/>
            <a:ext cx="142240" cy="142240"/>
          </a:xfrm>
          <a:prstGeom prst="ellipse">
            <a:avLst/>
          </a:prstGeom>
          <a:solidFill>
            <a:srgbClr val="23D5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1" name="Ellipse 20"/>
          <p:cNvSpPr/>
          <p:nvPr/>
        </p:nvSpPr>
        <p:spPr>
          <a:xfrm>
            <a:off x="144801" y="4803221"/>
            <a:ext cx="142240" cy="142240"/>
          </a:xfrm>
          <a:prstGeom prst="ellipse">
            <a:avLst/>
          </a:prstGeom>
          <a:solidFill>
            <a:srgbClr val="23D5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058303471"/>
      </p:ext>
    </p:extLst>
  </p:cSld>
  <p:clrMapOvr>
    <a:masterClrMapping/>
  </p:clrMapOvr>
  <p:transition spd="slow">
    <p:push dir="u"/>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1300480"/>
          </a:xfrm>
          <a:prstGeom prst="rect">
            <a:avLst/>
          </a:prstGeom>
          <a:solidFill>
            <a:srgbClr val="23D5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 name="Imag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77001" y="126999"/>
            <a:ext cx="4225962" cy="1046481"/>
          </a:xfrm>
          <a:prstGeom prst="rect">
            <a:avLst/>
          </a:prstGeom>
        </p:spPr>
      </p:pic>
      <p:sp>
        <p:nvSpPr>
          <p:cNvPr id="7" name="ZoneTexte 6"/>
          <p:cNvSpPr txBox="1"/>
          <p:nvPr/>
        </p:nvSpPr>
        <p:spPr>
          <a:xfrm>
            <a:off x="4805912" y="337531"/>
            <a:ext cx="2553673" cy="584775"/>
          </a:xfrm>
          <a:prstGeom prst="rect">
            <a:avLst/>
          </a:prstGeom>
          <a:noFill/>
        </p:spPr>
        <p:txBody>
          <a:bodyPr wrap="square" rtlCol="0">
            <a:spAutoFit/>
          </a:bodyPr>
          <a:lstStyle/>
          <a:p>
            <a:pPr algn="ctr"/>
            <a:r>
              <a:rPr lang="fr-FR" sz="3200" dirty="0" smtClean="0">
                <a:solidFill>
                  <a:srgbClr val="23D5FB"/>
                </a:solidFill>
                <a:latin typeface="Sakkal Majalla" panose="02000000000000000000" pitchFamily="2" charset="-78"/>
                <a:cs typeface="Sakkal Majalla" panose="02000000000000000000" pitchFamily="2" charset="-78"/>
              </a:rPr>
              <a:t>Avancées actuelles</a:t>
            </a:r>
            <a:endParaRPr lang="fr-FR" sz="3200" dirty="0">
              <a:solidFill>
                <a:srgbClr val="23D5FB"/>
              </a:solidFill>
              <a:latin typeface="Sakkal Majalla" panose="02000000000000000000" pitchFamily="2" charset="-78"/>
              <a:cs typeface="Sakkal Majalla" panose="02000000000000000000" pitchFamily="2" charset="-78"/>
            </a:endParaRPr>
          </a:p>
        </p:txBody>
      </p:sp>
      <p:pic>
        <p:nvPicPr>
          <p:cNvPr id="4" name="Imag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18784" y="1435038"/>
            <a:ext cx="2759601" cy="5307149"/>
          </a:xfrm>
          <a:prstGeom prst="rect">
            <a:avLst/>
          </a:prstGeom>
        </p:spPr>
      </p:pic>
      <p:pic>
        <p:nvPicPr>
          <p:cNvPr id="5" name="Imag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3863" y="1427479"/>
            <a:ext cx="2763532" cy="5314708"/>
          </a:xfrm>
          <a:prstGeom prst="rect">
            <a:avLst/>
          </a:prstGeom>
        </p:spPr>
      </p:pic>
      <p:pic>
        <p:nvPicPr>
          <p:cNvPr id="6" name="Imag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192848" y="1435038"/>
            <a:ext cx="2759602" cy="5307149"/>
          </a:xfrm>
          <a:prstGeom prst="rect">
            <a:avLst/>
          </a:prstGeom>
        </p:spPr>
      </p:pic>
      <p:pic>
        <p:nvPicPr>
          <p:cNvPr id="8" name="Image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158043" y="1435038"/>
            <a:ext cx="2759602" cy="5307149"/>
          </a:xfrm>
          <a:prstGeom prst="rect">
            <a:avLst/>
          </a:prstGeom>
        </p:spPr>
      </p:pic>
    </p:spTree>
    <p:extLst>
      <p:ext uri="{BB962C8B-B14F-4D97-AF65-F5344CB8AC3E}">
        <p14:creationId xmlns:p14="http://schemas.microsoft.com/office/powerpoint/2010/main" val="26248468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060749" y="4100862"/>
            <a:ext cx="5949064" cy="1246495"/>
          </a:xfrm>
          <a:prstGeom prst="rect">
            <a:avLst/>
          </a:prstGeom>
        </p:spPr>
        <p:txBody>
          <a:bodyPr wrap="none">
            <a:spAutoFit/>
          </a:bodyPr>
          <a:lstStyle/>
          <a:p>
            <a:r>
              <a:rPr lang="fr-FR" sz="7500" dirty="0" smtClean="0">
                <a:solidFill>
                  <a:srgbClr val="2AB059"/>
                </a:solidFill>
                <a:latin typeface="Sakkal Majalla" panose="02000000000000000000" pitchFamily="2" charset="-78"/>
                <a:cs typeface="Sakkal Majalla" panose="02000000000000000000" pitchFamily="2" charset="-78"/>
              </a:rPr>
              <a:t>Partie I : Etat de l’art</a:t>
            </a:r>
          </a:p>
        </p:txBody>
      </p:sp>
      <p:pic>
        <p:nvPicPr>
          <p:cNvPr id="6" name="Imag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126706" y="1762925"/>
            <a:ext cx="1817150" cy="1998850"/>
          </a:xfrm>
          <a:prstGeom prst="rect">
            <a:avLst/>
          </a:prstGeom>
        </p:spPr>
      </p:pic>
    </p:spTree>
    <p:extLst>
      <p:ext uri="{BB962C8B-B14F-4D97-AF65-F5344CB8AC3E}">
        <p14:creationId xmlns:p14="http://schemas.microsoft.com/office/powerpoint/2010/main" val="3379897664"/>
      </p:ext>
    </p:extLst>
  </p:cSld>
  <p:clrMapOvr>
    <a:masterClrMapping/>
  </p:clrMapOvr>
  <p:transition spd="slow">
    <p:push dir="u"/>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1300480"/>
          </a:xfrm>
          <a:prstGeom prst="rect">
            <a:avLst/>
          </a:prstGeom>
          <a:solidFill>
            <a:srgbClr val="23D5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 name="Imag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77001" y="126999"/>
            <a:ext cx="4225962" cy="1046481"/>
          </a:xfrm>
          <a:prstGeom prst="rect">
            <a:avLst/>
          </a:prstGeom>
        </p:spPr>
      </p:pic>
      <p:sp>
        <p:nvSpPr>
          <p:cNvPr id="7" name="ZoneTexte 6"/>
          <p:cNvSpPr txBox="1"/>
          <p:nvPr/>
        </p:nvSpPr>
        <p:spPr>
          <a:xfrm>
            <a:off x="4805912" y="337531"/>
            <a:ext cx="2553673" cy="584775"/>
          </a:xfrm>
          <a:prstGeom prst="rect">
            <a:avLst/>
          </a:prstGeom>
          <a:noFill/>
        </p:spPr>
        <p:txBody>
          <a:bodyPr wrap="square" rtlCol="0">
            <a:spAutoFit/>
          </a:bodyPr>
          <a:lstStyle/>
          <a:p>
            <a:pPr algn="ctr"/>
            <a:r>
              <a:rPr lang="fr-FR" sz="3200" dirty="0" smtClean="0">
                <a:solidFill>
                  <a:srgbClr val="23D5FB"/>
                </a:solidFill>
                <a:latin typeface="Sakkal Majalla" panose="02000000000000000000" pitchFamily="2" charset="-78"/>
                <a:cs typeface="Sakkal Majalla" panose="02000000000000000000" pitchFamily="2" charset="-78"/>
              </a:rPr>
              <a:t>Avancées actuelles</a:t>
            </a:r>
            <a:endParaRPr lang="fr-FR" sz="3200" dirty="0">
              <a:solidFill>
                <a:srgbClr val="23D5FB"/>
              </a:solidFill>
              <a:latin typeface="Sakkal Majalla" panose="02000000000000000000" pitchFamily="2" charset="-78"/>
              <a:cs typeface="Sakkal Majalla" panose="02000000000000000000" pitchFamily="2" charset="-78"/>
            </a:endParaRPr>
          </a:p>
        </p:txBody>
      </p:sp>
      <p:pic>
        <p:nvPicPr>
          <p:cNvPr id="9" name="Imag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7118" y="1438182"/>
            <a:ext cx="2773535" cy="5333946"/>
          </a:xfrm>
          <a:prstGeom prst="rect">
            <a:avLst/>
          </a:prstGeom>
        </p:spPr>
      </p:pic>
      <p:pic>
        <p:nvPicPr>
          <p:cNvPr id="10" name="Imag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18893" y="1438182"/>
            <a:ext cx="2773535" cy="5333946"/>
          </a:xfrm>
          <a:prstGeom prst="rect">
            <a:avLst/>
          </a:prstGeom>
        </p:spPr>
      </p:pic>
      <p:pic>
        <p:nvPicPr>
          <p:cNvPr id="11" name="Image 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210668" y="1438182"/>
            <a:ext cx="2773535" cy="5333946"/>
          </a:xfrm>
          <a:prstGeom prst="rect">
            <a:avLst/>
          </a:prstGeom>
        </p:spPr>
      </p:pic>
      <p:pic>
        <p:nvPicPr>
          <p:cNvPr id="12" name="Image 1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202443" y="1438182"/>
            <a:ext cx="2773535" cy="5333946"/>
          </a:xfrm>
          <a:prstGeom prst="rect">
            <a:avLst/>
          </a:prstGeom>
        </p:spPr>
      </p:pic>
    </p:spTree>
    <p:extLst>
      <p:ext uri="{BB962C8B-B14F-4D97-AF65-F5344CB8AC3E}">
        <p14:creationId xmlns:p14="http://schemas.microsoft.com/office/powerpoint/2010/main" val="1141051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1300480"/>
          </a:xfrm>
          <a:prstGeom prst="rect">
            <a:avLst/>
          </a:prstGeom>
          <a:solidFill>
            <a:srgbClr val="23D5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 name="Imag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77001" y="126999"/>
            <a:ext cx="4225962" cy="1046481"/>
          </a:xfrm>
          <a:prstGeom prst="rect">
            <a:avLst/>
          </a:prstGeom>
        </p:spPr>
      </p:pic>
      <p:sp>
        <p:nvSpPr>
          <p:cNvPr id="7" name="ZoneTexte 6"/>
          <p:cNvSpPr txBox="1"/>
          <p:nvPr/>
        </p:nvSpPr>
        <p:spPr>
          <a:xfrm>
            <a:off x="4805912" y="337531"/>
            <a:ext cx="2553673" cy="584775"/>
          </a:xfrm>
          <a:prstGeom prst="rect">
            <a:avLst/>
          </a:prstGeom>
          <a:noFill/>
        </p:spPr>
        <p:txBody>
          <a:bodyPr wrap="square" rtlCol="0">
            <a:spAutoFit/>
          </a:bodyPr>
          <a:lstStyle/>
          <a:p>
            <a:pPr algn="ctr"/>
            <a:r>
              <a:rPr lang="fr-FR" sz="3200" dirty="0" smtClean="0">
                <a:solidFill>
                  <a:srgbClr val="23D5FB"/>
                </a:solidFill>
                <a:latin typeface="Sakkal Majalla" panose="02000000000000000000" pitchFamily="2" charset="-78"/>
                <a:cs typeface="Sakkal Majalla" panose="02000000000000000000" pitchFamily="2" charset="-78"/>
              </a:rPr>
              <a:t>Avancées actuelles</a:t>
            </a:r>
            <a:endParaRPr lang="fr-FR" sz="3200" dirty="0">
              <a:solidFill>
                <a:srgbClr val="23D5FB"/>
              </a:solidFill>
              <a:latin typeface="Sakkal Majalla" panose="02000000000000000000" pitchFamily="2" charset="-78"/>
              <a:cs typeface="Sakkal Majalla" panose="02000000000000000000" pitchFamily="2" charset="-78"/>
            </a:endParaRPr>
          </a:p>
        </p:txBody>
      </p:sp>
      <p:pic>
        <p:nvPicPr>
          <p:cNvPr id="4" name="Imag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14883" y="1434841"/>
            <a:ext cx="2791291" cy="5368093"/>
          </a:xfrm>
          <a:prstGeom prst="rect">
            <a:avLst/>
          </a:prstGeom>
        </p:spPr>
      </p:pic>
      <p:pic>
        <p:nvPicPr>
          <p:cNvPr id="5" name="Imag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98165" y="1434841"/>
            <a:ext cx="2783633" cy="5353365"/>
          </a:xfrm>
          <a:prstGeom prst="rect">
            <a:avLst/>
          </a:prstGeom>
        </p:spPr>
      </p:pic>
      <p:pic>
        <p:nvPicPr>
          <p:cNvPr id="6" name="Imag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202963" y="1427479"/>
            <a:ext cx="2783633" cy="5353365"/>
          </a:xfrm>
          <a:prstGeom prst="rect">
            <a:avLst/>
          </a:prstGeom>
        </p:spPr>
      </p:pic>
    </p:spTree>
    <p:extLst>
      <p:ext uri="{BB962C8B-B14F-4D97-AF65-F5344CB8AC3E}">
        <p14:creationId xmlns:p14="http://schemas.microsoft.com/office/powerpoint/2010/main" val="29706890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1300480"/>
          </a:xfrm>
          <a:prstGeom prst="rect">
            <a:avLst/>
          </a:prstGeom>
          <a:solidFill>
            <a:srgbClr val="23D5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 name="Imag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77001" y="126999"/>
            <a:ext cx="4225962" cy="1046481"/>
          </a:xfrm>
          <a:prstGeom prst="rect">
            <a:avLst/>
          </a:prstGeom>
        </p:spPr>
      </p:pic>
      <p:sp>
        <p:nvSpPr>
          <p:cNvPr id="7" name="ZoneTexte 6"/>
          <p:cNvSpPr txBox="1"/>
          <p:nvPr/>
        </p:nvSpPr>
        <p:spPr>
          <a:xfrm>
            <a:off x="4805912" y="337531"/>
            <a:ext cx="2553673" cy="584775"/>
          </a:xfrm>
          <a:prstGeom prst="rect">
            <a:avLst/>
          </a:prstGeom>
          <a:noFill/>
        </p:spPr>
        <p:txBody>
          <a:bodyPr wrap="square" rtlCol="0">
            <a:spAutoFit/>
          </a:bodyPr>
          <a:lstStyle/>
          <a:p>
            <a:pPr algn="ctr"/>
            <a:r>
              <a:rPr lang="fr-FR" sz="3200" dirty="0" smtClean="0">
                <a:solidFill>
                  <a:srgbClr val="23D5FB"/>
                </a:solidFill>
                <a:latin typeface="Sakkal Majalla" panose="02000000000000000000" pitchFamily="2" charset="-78"/>
                <a:cs typeface="Sakkal Majalla" panose="02000000000000000000" pitchFamily="2" charset="-78"/>
              </a:rPr>
              <a:t>Conception</a:t>
            </a:r>
            <a:endParaRPr lang="fr-FR" sz="3200" dirty="0">
              <a:solidFill>
                <a:srgbClr val="23D5FB"/>
              </a:solidFill>
              <a:latin typeface="Sakkal Majalla" panose="02000000000000000000" pitchFamily="2" charset="-78"/>
              <a:cs typeface="Sakkal Majalla" panose="02000000000000000000" pitchFamily="2" charset="-78"/>
            </a:endParaRPr>
          </a:p>
        </p:txBody>
      </p:sp>
      <p:pic>
        <p:nvPicPr>
          <p:cNvPr id="4" name="Imag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84253" y="1384012"/>
            <a:ext cx="7670916" cy="5358942"/>
          </a:xfrm>
          <a:prstGeom prst="rect">
            <a:avLst/>
          </a:prstGeom>
        </p:spPr>
      </p:pic>
    </p:spTree>
    <p:extLst>
      <p:ext uri="{BB962C8B-B14F-4D97-AF65-F5344CB8AC3E}">
        <p14:creationId xmlns:p14="http://schemas.microsoft.com/office/powerpoint/2010/main" val="9040140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1300480"/>
          </a:xfrm>
          <a:prstGeom prst="rect">
            <a:avLst/>
          </a:prstGeom>
          <a:solidFill>
            <a:srgbClr val="23D5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 name="Imag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77001" y="126999"/>
            <a:ext cx="4225962" cy="1046481"/>
          </a:xfrm>
          <a:prstGeom prst="rect">
            <a:avLst/>
          </a:prstGeom>
        </p:spPr>
      </p:pic>
      <p:sp>
        <p:nvSpPr>
          <p:cNvPr id="7" name="ZoneTexte 6"/>
          <p:cNvSpPr txBox="1"/>
          <p:nvPr/>
        </p:nvSpPr>
        <p:spPr>
          <a:xfrm>
            <a:off x="4805912" y="337531"/>
            <a:ext cx="2553673" cy="584775"/>
          </a:xfrm>
          <a:prstGeom prst="rect">
            <a:avLst/>
          </a:prstGeom>
          <a:noFill/>
        </p:spPr>
        <p:txBody>
          <a:bodyPr wrap="square" rtlCol="0">
            <a:spAutoFit/>
          </a:bodyPr>
          <a:lstStyle/>
          <a:p>
            <a:pPr algn="ctr"/>
            <a:r>
              <a:rPr lang="fr-FR" sz="3200" dirty="0" smtClean="0">
                <a:solidFill>
                  <a:srgbClr val="23D5FB"/>
                </a:solidFill>
                <a:latin typeface="Sakkal Majalla" panose="02000000000000000000" pitchFamily="2" charset="-78"/>
                <a:cs typeface="Sakkal Majalla" panose="02000000000000000000" pitchFamily="2" charset="-78"/>
              </a:rPr>
              <a:t>Technologies</a:t>
            </a:r>
            <a:endParaRPr lang="fr-FR" sz="3200" dirty="0">
              <a:solidFill>
                <a:srgbClr val="23D5FB"/>
              </a:solidFill>
              <a:latin typeface="Sakkal Majalla" panose="02000000000000000000" pitchFamily="2" charset="-78"/>
              <a:cs typeface="Sakkal Majalla" panose="02000000000000000000" pitchFamily="2" charset="-78"/>
            </a:endParaRPr>
          </a:p>
        </p:txBody>
      </p:sp>
      <p:pic>
        <p:nvPicPr>
          <p:cNvPr id="1026" name="Picture 2" descr="architectureV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7654" y="1511012"/>
            <a:ext cx="6417976" cy="51269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8"/>
          <p:cNvSpPr/>
          <p:nvPr/>
        </p:nvSpPr>
        <p:spPr>
          <a:xfrm>
            <a:off x="6657673" y="1502134"/>
            <a:ext cx="5206978" cy="5306068"/>
          </a:xfrm>
          <a:prstGeom prst="rect">
            <a:avLst/>
          </a:prstGeom>
        </p:spPr>
        <p:txBody>
          <a:bodyPr wrap="square">
            <a:spAutoFit/>
          </a:bodyPr>
          <a:lstStyle/>
          <a:p>
            <a:pPr lvl="0">
              <a:lnSpc>
                <a:spcPct val="110000"/>
              </a:lnSpc>
            </a:pPr>
            <a:r>
              <a:rPr lang="fr-FR" sz="2500" b="1" dirty="0" smtClean="0">
                <a:solidFill>
                  <a:schemeClr val="accent6">
                    <a:lumMod val="75000"/>
                  </a:schemeClr>
                </a:solidFill>
                <a:effectLst/>
                <a:latin typeface="Sakkal Majalla" panose="02000000000000000000" pitchFamily="2" charset="-78"/>
                <a:ea typeface="Times New Roman" panose="02020603050405020304" pitchFamily="18" charset="0"/>
                <a:cs typeface="Sakkal Majalla" panose="02000000000000000000" pitchFamily="2" charset="-78"/>
              </a:rPr>
              <a:t>A savoir </a:t>
            </a:r>
            <a:r>
              <a:rPr lang="fr-FR" sz="2500" dirty="0" smtClean="0">
                <a:effectLst/>
                <a:latin typeface="Sakkal Majalla" panose="02000000000000000000" pitchFamily="2" charset="-78"/>
                <a:ea typeface="Times New Roman" panose="02020603050405020304" pitchFamily="18" charset="0"/>
                <a:cs typeface="Sakkal Majalla" panose="02000000000000000000" pitchFamily="2" charset="-78"/>
              </a:rPr>
              <a:t>: </a:t>
            </a:r>
          </a:p>
          <a:p>
            <a:pPr marL="342900" lvl="0" indent="-342900">
              <a:lnSpc>
                <a:spcPct val="110000"/>
              </a:lnSpc>
              <a:buFont typeface="Arial" panose="020B0604020202020204" pitchFamily="34" charset="0"/>
              <a:buChar char="•"/>
            </a:pPr>
            <a:r>
              <a:rPr lang="fr-FR" sz="2200" dirty="0" smtClean="0">
                <a:latin typeface="Sakkal Majalla" panose="02000000000000000000" pitchFamily="2" charset="-78"/>
                <a:ea typeface="Times New Roman" panose="02020603050405020304" pitchFamily="18" charset="0"/>
                <a:cs typeface="Sakkal Majalla" panose="02000000000000000000" pitchFamily="2" charset="-78"/>
              </a:rPr>
              <a:t>L’application se traduit selon la langue du téléphone (</a:t>
            </a:r>
            <a:r>
              <a:rPr lang="fr-FR" sz="2200" b="1" dirty="0" smtClean="0">
                <a:solidFill>
                  <a:srgbClr val="23D5FB"/>
                </a:solidFill>
                <a:latin typeface="Sakkal Majalla" panose="02000000000000000000" pitchFamily="2" charset="-78"/>
                <a:ea typeface="Times New Roman" panose="02020603050405020304" pitchFamily="18" charset="0"/>
                <a:cs typeface="Sakkal Majalla" panose="02000000000000000000" pitchFamily="2" charset="-78"/>
              </a:rPr>
              <a:t>i18n</a:t>
            </a:r>
            <a:r>
              <a:rPr lang="fr-FR" sz="2200" dirty="0" smtClean="0">
                <a:latin typeface="Sakkal Majalla" panose="02000000000000000000" pitchFamily="2" charset="-78"/>
                <a:ea typeface="Times New Roman" panose="02020603050405020304" pitchFamily="18" charset="0"/>
                <a:cs typeface="Sakkal Majalla" panose="02000000000000000000" pitchFamily="2" charset="-78"/>
              </a:rPr>
              <a:t>)</a:t>
            </a:r>
          </a:p>
          <a:p>
            <a:pPr marL="342900" lvl="0" indent="-342900">
              <a:lnSpc>
                <a:spcPct val="110000"/>
              </a:lnSpc>
              <a:buFont typeface="Arial" panose="020B0604020202020204" pitchFamily="34" charset="0"/>
              <a:buChar char="•"/>
            </a:pPr>
            <a:r>
              <a:rPr lang="fr-FR" sz="2200" dirty="0" smtClean="0">
                <a:effectLst/>
                <a:latin typeface="Sakkal Majalla" panose="02000000000000000000" pitchFamily="2" charset="-78"/>
                <a:ea typeface="Times New Roman" panose="02020603050405020304" pitchFamily="18" charset="0"/>
                <a:cs typeface="Sakkal Majalla" panose="02000000000000000000" pitchFamily="2" charset="-78"/>
              </a:rPr>
              <a:t>L’application sera compilée sans aucune modification pour iPhone, Android, </a:t>
            </a:r>
            <a:r>
              <a:rPr lang="fr-FR" sz="2200" dirty="0" err="1" smtClean="0">
                <a:effectLst/>
                <a:latin typeface="Sakkal Majalla" panose="02000000000000000000" pitchFamily="2" charset="-78"/>
                <a:ea typeface="Times New Roman" panose="02020603050405020304" pitchFamily="18" charset="0"/>
                <a:cs typeface="Sakkal Majalla" panose="02000000000000000000" pitchFamily="2" charset="-78"/>
              </a:rPr>
              <a:t>Blackberry</a:t>
            </a:r>
            <a:r>
              <a:rPr lang="fr-FR" sz="2200" dirty="0" smtClean="0">
                <a:effectLst/>
                <a:latin typeface="Sakkal Majalla" panose="02000000000000000000" pitchFamily="2" charset="-78"/>
                <a:ea typeface="Times New Roman" panose="02020603050405020304" pitchFamily="18" charset="0"/>
                <a:cs typeface="Sakkal Majalla" panose="02000000000000000000" pitchFamily="2" charset="-78"/>
              </a:rPr>
              <a:t>, Windows… avec un design automatiquement adapté (</a:t>
            </a:r>
            <a:r>
              <a:rPr lang="fr-FR" sz="2200" b="1" dirty="0" err="1" smtClean="0">
                <a:solidFill>
                  <a:srgbClr val="23D5FB"/>
                </a:solidFill>
                <a:effectLst/>
                <a:latin typeface="Sakkal Majalla" panose="02000000000000000000" pitchFamily="2" charset="-78"/>
                <a:ea typeface="Times New Roman" panose="02020603050405020304" pitchFamily="18" charset="0"/>
                <a:cs typeface="Sakkal Majalla" panose="02000000000000000000" pitchFamily="2" charset="-78"/>
              </a:rPr>
              <a:t>ionic</a:t>
            </a:r>
            <a:r>
              <a:rPr lang="fr-FR" sz="2200" dirty="0" smtClean="0">
                <a:effectLst/>
                <a:latin typeface="Sakkal Majalla" panose="02000000000000000000" pitchFamily="2" charset="-78"/>
                <a:ea typeface="Times New Roman" panose="02020603050405020304" pitchFamily="18" charset="0"/>
                <a:cs typeface="Sakkal Majalla" panose="02000000000000000000" pitchFamily="2" charset="-78"/>
              </a:rPr>
              <a:t>)</a:t>
            </a:r>
          </a:p>
          <a:p>
            <a:pPr marL="342900" lvl="0" indent="-342900">
              <a:lnSpc>
                <a:spcPct val="110000"/>
              </a:lnSpc>
              <a:buFont typeface="Arial" panose="020B0604020202020204" pitchFamily="34" charset="0"/>
              <a:buChar char="•"/>
            </a:pPr>
            <a:r>
              <a:rPr lang="fr-FR" sz="2200" dirty="0" smtClean="0">
                <a:effectLst/>
                <a:latin typeface="Sakkal Majalla" panose="02000000000000000000" pitchFamily="2" charset="-78"/>
                <a:ea typeface="Times New Roman" panose="02020603050405020304" pitchFamily="18" charset="0"/>
                <a:cs typeface="Sakkal Majalla" panose="02000000000000000000" pitchFamily="2" charset="-78"/>
              </a:rPr>
              <a:t>L’application aura accès à toute les ressources du téléphone comme une application native (</a:t>
            </a:r>
            <a:r>
              <a:rPr lang="fr-FR" sz="2200" b="1" dirty="0" err="1" smtClean="0">
                <a:solidFill>
                  <a:srgbClr val="23D5FB"/>
                </a:solidFill>
                <a:effectLst/>
                <a:latin typeface="Sakkal Majalla" panose="02000000000000000000" pitchFamily="2" charset="-78"/>
                <a:ea typeface="Times New Roman" panose="02020603050405020304" pitchFamily="18" charset="0"/>
                <a:cs typeface="Sakkal Majalla" panose="02000000000000000000" pitchFamily="2" charset="-78"/>
              </a:rPr>
              <a:t>ngCordova</a:t>
            </a:r>
            <a:r>
              <a:rPr lang="fr-FR" sz="2200" dirty="0" smtClean="0">
                <a:effectLst/>
                <a:latin typeface="Sakkal Majalla" panose="02000000000000000000" pitchFamily="2" charset="-78"/>
                <a:ea typeface="Times New Roman" panose="02020603050405020304" pitchFamily="18" charset="0"/>
                <a:cs typeface="Sakkal Majalla" panose="02000000000000000000" pitchFamily="2" charset="-78"/>
              </a:rPr>
              <a:t>) </a:t>
            </a:r>
          </a:p>
          <a:p>
            <a:pPr marL="342900" lvl="0" indent="-342900">
              <a:lnSpc>
                <a:spcPct val="110000"/>
              </a:lnSpc>
              <a:buFont typeface="Arial" panose="020B0604020202020204" pitchFamily="34" charset="0"/>
              <a:buChar char="•"/>
            </a:pPr>
            <a:r>
              <a:rPr lang="fr-FR" sz="2200" b="1" dirty="0" smtClean="0">
                <a:solidFill>
                  <a:srgbClr val="23D5FB"/>
                </a:solidFill>
                <a:latin typeface="Sakkal Majalla" panose="02000000000000000000" pitchFamily="2" charset="-78"/>
                <a:ea typeface="Times New Roman" panose="02020603050405020304" pitchFamily="18" charset="0"/>
                <a:cs typeface="Sakkal Majalla" panose="02000000000000000000" pitchFamily="2" charset="-78"/>
              </a:rPr>
              <a:t>Git/</a:t>
            </a:r>
            <a:r>
              <a:rPr lang="fr-FR" sz="2200" b="1" dirty="0" err="1" smtClean="0">
                <a:solidFill>
                  <a:srgbClr val="23D5FB"/>
                </a:solidFill>
                <a:latin typeface="Sakkal Majalla" panose="02000000000000000000" pitchFamily="2" charset="-78"/>
                <a:ea typeface="Times New Roman" panose="02020603050405020304" pitchFamily="18" charset="0"/>
                <a:cs typeface="Sakkal Majalla" panose="02000000000000000000" pitchFamily="2" charset="-78"/>
              </a:rPr>
              <a:t>Flyaway</a:t>
            </a:r>
            <a:r>
              <a:rPr lang="fr-FR" sz="2200" dirty="0" smtClean="0">
                <a:solidFill>
                  <a:srgbClr val="23D5FB"/>
                </a:solidFill>
                <a:latin typeface="Sakkal Majalla" panose="02000000000000000000" pitchFamily="2" charset="-78"/>
                <a:ea typeface="Times New Roman" panose="02020603050405020304" pitchFamily="18" charset="0"/>
                <a:cs typeface="Sakkal Majalla" panose="02000000000000000000" pitchFamily="2" charset="-78"/>
              </a:rPr>
              <a:t> </a:t>
            </a:r>
            <a:r>
              <a:rPr lang="fr-FR" sz="2200" dirty="0" smtClean="0">
                <a:latin typeface="Sakkal Majalla" panose="02000000000000000000" pitchFamily="2" charset="-78"/>
                <a:ea typeface="Times New Roman" panose="02020603050405020304" pitchFamily="18" charset="0"/>
                <a:cs typeface="Sakkal Majalla" panose="02000000000000000000" pitchFamily="2" charset="-78"/>
              </a:rPr>
              <a:t>permettent de garder des en serveur des versions précédente du projet et un jour de travailler à plusieurs dessus.</a:t>
            </a:r>
          </a:p>
          <a:p>
            <a:pPr marL="342900" lvl="0" indent="-342900">
              <a:lnSpc>
                <a:spcPct val="110000"/>
              </a:lnSpc>
              <a:buFont typeface="Arial" panose="020B0604020202020204" pitchFamily="34" charset="0"/>
              <a:buChar char="•"/>
            </a:pPr>
            <a:r>
              <a:rPr lang="fr-FR" sz="2200" dirty="0" smtClean="0">
                <a:latin typeface="Sakkal Majalla" panose="02000000000000000000" pitchFamily="2" charset="-78"/>
                <a:ea typeface="Times New Roman" panose="02020603050405020304" pitchFamily="18" charset="0"/>
                <a:cs typeface="Sakkal Majalla" panose="02000000000000000000" pitchFamily="2" charset="-78"/>
              </a:rPr>
              <a:t>L’application sera testée via </a:t>
            </a:r>
            <a:r>
              <a:rPr lang="fr-FR" sz="2200" dirty="0" err="1" smtClean="0">
                <a:latin typeface="Sakkal Majalla" panose="02000000000000000000" pitchFamily="2" charset="-78"/>
                <a:ea typeface="Times New Roman" panose="02020603050405020304" pitchFamily="18" charset="0"/>
                <a:cs typeface="Sakkal Majalla" panose="02000000000000000000" pitchFamily="2" charset="-78"/>
              </a:rPr>
              <a:t>Junit</a:t>
            </a:r>
            <a:endParaRPr lang="fr-FR" sz="2200" dirty="0" smtClean="0">
              <a:latin typeface="Sakkal Majalla" panose="02000000000000000000" pitchFamily="2" charset="-78"/>
              <a:ea typeface="Times New Roman" panose="02020603050405020304" pitchFamily="18" charset="0"/>
              <a:cs typeface="Sakkal Majalla" panose="02000000000000000000" pitchFamily="2" charset="-78"/>
            </a:endParaRPr>
          </a:p>
          <a:p>
            <a:pPr marL="342900" lvl="0" indent="-342900">
              <a:lnSpc>
                <a:spcPct val="110000"/>
              </a:lnSpc>
              <a:buFont typeface="Arial" panose="020B0604020202020204" pitchFamily="34" charset="0"/>
              <a:buChar char="•"/>
            </a:pPr>
            <a:endParaRPr lang="fr-FR" sz="2200" dirty="0" smtClean="0">
              <a:effectLst/>
              <a:latin typeface="Sakkal Majalla" panose="02000000000000000000" pitchFamily="2" charset="-78"/>
              <a:ea typeface="Times New Roman" panose="02020603050405020304" pitchFamily="18" charset="0"/>
              <a:cs typeface="Sakkal Majalla" panose="02000000000000000000" pitchFamily="2" charset="-78"/>
            </a:endParaRPr>
          </a:p>
        </p:txBody>
      </p:sp>
    </p:spTree>
    <p:extLst>
      <p:ext uri="{BB962C8B-B14F-4D97-AF65-F5344CB8AC3E}">
        <p14:creationId xmlns:p14="http://schemas.microsoft.com/office/powerpoint/2010/main" val="2354053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1300480"/>
          </a:xfrm>
          <a:prstGeom prst="rect">
            <a:avLst/>
          </a:prstGeom>
          <a:solidFill>
            <a:srgbClr val="23D5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 name="Imag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77001" y="126999"/>
            <a:ext cx="4225962" cy="1046481"/>
          </a:xfrm>
          <a:prstGeom prst="rect">
            <a:avLst/>
          </a:prstGeom>
        </p:spPr>
      </p:pic>
      <p:sp>
        <p:nvSpPr>
          <p:cNvPr id="7" name="ZoneTexte 6"/>
          <p:cNvSpPr txBox="1"/>
          <p:nvPr/>
        </p:nvSpPr>
        <p:spPr>
          <a:xfrm>
            <a:off x="4805912" y="337531"/>
            <a:ext cx="2553673" cy="584775"/>
          </a:xfrm>
          <a:prstGeom prst="rect">
            <a:avLst/>
          </a:prstGeom>
          <a:noFill/>
        </p:spPr>
        <p:txBody>
          <a:bodyPr wrap="square" rtlCol="0">
            <a:spAutoFit/>
          </a:bodyPr>
          <a:lstStyle/>
          <a:p>
            <a:pPr algn="ctr"/>
            <a:r>
              <a:rPr lang="fr-FR" sz="3200" dirty="0" smtClean="0">
                <a:solidFill>
                  <a:srgbClr val="23D5FB"/>
                </a:solidFill>
                <a:latin typeface="Sakkal Majalla" panose="02000000000000000000" pitchFamily="2" charset="-78"/>
                <a:cs typeface="Sakkal Majalla" panose="02000000000000000000" pitchFamily="2" charset="-78"/>
              </a:rPr>
              <a:t>Planification</a:t>
            </a:r>
            <a:endParaRPr lang="fr-FR" sz="3200" dirty="0">
              <a:solidFill>
                <a:srgbClr val="23D5FB"/>
              </a:solidFill>
              <a:latin typeface="Sakkal Majalla" panose="02000000000000000000" pitchFamily="2" charset="-78"/>
              <a:cs typeface="Sakkal Majalla" panose="02000000000000000000" pitchFamily="2" charset="-78"/>
            </a:endParaRPr>
          </a:p>
        </p:txBody>
      </p:sp>
      <p:sp>
        <p:nvSpPr>
          <p:cNvPr id="8" name="Rectangle 7"/>
          <p:cNvSpPr/>
          <p:nvPr/>
        </p:nvSpPr>
        <p:spPr>
          <a:xfrm>
            <a:off x="434427" y="1889118"/>
            <a:ext cx="11266343" cy="3444020"/>
          </a:xfrm>
          <a:prstGeom prst="rect">
            <a:avLst/>
          </a:prstGeom>
        </p:spPr>
        <p:txBody>
          <a:bodyPr wrap="square">
            <a:spAutoFit/>
          </a:bodyPr>
          <a:lstStyle/>
          <a:p>
            <a:pPr marL="342900" lvl="0" indent="-342900" algn="just">
              <a:lnSpc>
                <a:spcPct val="110000"/>
              </a:lnSpc>
              <a:buFont typeface="Arial" panose="020B0604020202020204" pitchFamily="34" charset="0"/>
              <a:buChar char="•"/>
            </a:pPr>
            <a:r>
              <a:rPr lang="fr-FR" sz="2200" b="1" u="sng" dirty="0" smtClean="0">
                <a:latin typeface="Sakkal Majalla" panose="02000000000000000000" pitchFamily="2" charset="-78"/>
                <a:ea typeface="Times New Roman" panose="02020603050405020304" pitchFamily="18" charset="0"/>
                <a:cs typeface="Sakkal Majalla" panose="02000000000000000000" pitchFamily="2" charset="-78"/>
              </a:rPr>
              <a:t>Janvier/Février</a:t>
            </a:r>
            <a:r>
              <a:rPr lang="fr-FR" sz="2200" dirty="0" smtClean="0">
                <a:latin typeface="Sakkal Majalla" panose="02000000000000000000" pitchFamily="2" charset="-78"/>
                <a:ea typeface="Times New Roman" panose="02020603050405020304" pitchFamily="18" charset="0"/>
                <a:cs typeface="Sakkal Majalla" panose="02000000000000000000" pitchFamily="2" charset="-78"/>
              </a:rPr>
              <a:t> : Prise en main de </a:t>
            </a:r>
            <a:r>
              <a:rPr lang="fr-FR" sz="2200" dirty="0" err="1" smtClean="0">
                <a:latin typeface="Sakkal Majalla" panose="02000000000000000000" pitchFamily="2" charset="-78"/>
                <a:ea typeface="Times New Roman" panose="02020603050405020304" pitchFamily="18" charset="0"/>
                <a:cs typeface="Sakkal Majalla" panose="02000000000000000000" pitchFamily="2" charset="-78"/>
              </a:rPr>
              <a:t>ionic</a:t>
            </a:r>
            <a:r>
              <a:rPr lang="fr-FR" sz="2200" dirty="0" smtClean="0">
                <a:latin typeface="Sakkal Majalla" panose="02000000000000000000" pitchFamily="2" charset="-78"/>
                <a:ea typeface="Times New Roman" panose="02020603050405020304" pitchFamily="18" charset="0"/>
                <a:cs typeface="Sakkal Majalla" panose="02000000000000000000" pitchFamily="2" charset="-78"/>
              </a:rPr>
              <a:t>/</a:t>
            </a:r>
            <a:r>
              <a:rPr lang="fr-FR" sz="2200" dirty="0" err="1" smtClean="0">
                <a:latin typeface="Sakkal Majalla" panose="02000000000000000000" pitchFamily="2" charset="-78"/>
                <a:ea typeface="Times New Roman" panose="02020603050405020304" pitchFamily="18" charset="0"/>
                <a:cs typeface="Sakkal Majalla" panose="02000000000000000000" pitchFamily="2" charset="-78"/>
              </a:rPr>
              <a:t>angularJs</a:t>
            </a:r>
            <a:r>
              <a:rPr lang="fr-FR" sz="2200" dirty="0" smtClean="0">
                <a:latin typeface="Sakkal Majalla" panose="02000000000000000000" pitchFamily="2" charset="-78"/>
                <a:ea typeface="Times New Roman" panose="02020603050405020304" pitchFamily="18" charset="0"/>
                <a:cs typeface="Sakkal Majalla" panose="02000000000000000000" pitchFamily="2" charset="-78"/>
              </a:rPr>
              <a:t> [</a:t>
            </a:r>
            <a:r>
              <a:rPr lang="fr-FR" sz="2200" i="1" dirty="0" err="1" smtClean="0">
                <a:solidFill>
                  <a:srgbClr val="2AB059"/>
                </a:solidFill>
                <a:latin typeface="Sakkal Majalla" panose="02000000000000000000" pitchFamily="2" charset="-78"/>
                <a:ea typeface="Times New Roman" panose="02020603050405020304" pitchFamily="18" charset="0"/>
                <a:cs typeface="Sakkal Majalla" panose="02000000000000000000" pitchFamily="2" charset="-78"/>
              </a:rPr>
              <a:t>upload</a:t>
            </a:r>
            <a:r>
              <a:rPr lang="fr-FR" sz="2200" i="1" dirty="0" smtClean="0">
                <a:solidFill>
                  <a:srgbClr val="2AB059"/>
                </a:solidFill>
                <a:latin typeface="Sakkal Majalla" panose="02000000000000000000" pitchFamily="2" charset="-78"/>
                <a:ea typeface="Times New Roman" panose="02020603050405020304" pitchFamily="18" charset="0"/>
                <a:cs typeface="Sakkal Majalla" panose="02000000000000000000" pitchFamily="2" charset="-78"/>
              </a:rPr>
              <a:t> fichier, communication, compilation, </a:t>
            </a:r>
            <a:r>
              <a:rPr lang="fr-FR" sz="2200" i="1" dirty="0" err="1" smtClean="0">
                <a:solidFill>
                  <a:srgbClr val="2AB059"/>
                </a:solidFill>
                <a:latin typeface="Sakkal Majalla" panose="02000000000000000000" pitchFamily="2" charset="-78"/>
                <a:ea typeface="Times New Roman" panose="02020603050405020304" pitchFamily="18" charset="0"/>
                <a:cs typeface="Sakkal Majalla" panose="02000000000000000000" pitchFamily="2" charset="-78"/>
              </a:rPr>
              <a:t>infinity</a:t>
            </a:r>
            <a:r>
              <a:rPr lang="fr-FR" sz="2200" i="1" dirty="0" smtClean="0">
                <a:solidFill>
                  <a:srgbClr val="2AB059"/>
                </a:solidFill>
                <a:latin typeface="Sakkal Majalla" panose="02000000000000000000" pitchFamily="2" charset="-78"/>
                <a:ea typeface="Times New Roman" panose="02020603050405020304" pitchFamily="18" charset="0"/>
                <a:cs typeface="Sakkal Majalla" panose="02000000000000000000" pitchFamily="2" charset="-78"/>
              </a:rPr>
              <a:t> scroll </a:t>
            </a:r>
            <a:r>
              <a:rPr lang="fr-FR" sz="2200" dirty="0" smtClean="0">
                <a:latin typeface="Sakkal Majalla" panose="02000000000000000000" pitchFamily="2" charset="-78"/>
                <a:ea typeface="Times New Roman" panose="02020603050405020304" pitchFamily="18" charset="0"/>
                <a:cs typeface="Sakkal Majalla" panose="02000000000000000000" pitchFamily="2" charset="-78"/>
              </a:rPr>
              <a:t>…] prise en main </a:t>
            </a:r>
            <a:r>
              <a:rPr lang="fr-FR" sz="2200" dirty="0" err="1" smtClean="0">
                <a:latin typeface="Sakkal Majalla" panose="02000000000000000000" pitchFamily="2" charset="-78"/>
                <a:ea typeface="Times New Roman" panose="02020603050405020304" pitchFamily="18" charset="0"/>
                <a:cs typeface="Sakkal Majalla" panose="02000000000000000000" pitchFamily="2" charset="-78"/>
              </a:rPr>
              <a:t>Cordova</a:t>
            </a:r>
            <a:r>
              <a:rPr lang="fr-FR" sz="2200" dirty="0" smtClean="0">
                <a:latin typeface="Sakkal Majalla" panose="02000000000000000000" pitchFamily="2" charset="-78"/>
                <a:ea typeface="Times New Roman" panose="02020603050405020304" pitchFamily="18" charset="0"/>
                <a:cs typeface="Sakkal Majalla" panose="02000000000000000000" pitchFamily="2" charset="-78"/>
              </a:rPr>
              <a:t> [</a:t>
            </a:r>
            <a:r>
              <a:rPr lang="fr-FR" sz="2200" i="1" dirty="0" smtClean="0">
                <a:solidFill>
                  <a:srgbClr val="2AB059"/>
                </a:solidFill>
                <a:latin typeface="Sakkal Majalla" panose="02000000000000000000" pitchFamily="2" charset="-78"/>
                <a:ea typeface="Times New Roman" panose="02020603050405020304" pitchFamily="18" charset="0"/>
                <a:cs typeface="Sakkal Majalla" panose="02000000000000000000" pitchFamily="2" charset="-78"/>
              </a:rPr>
              <a:t>appareil photo, galerie, calendrier </a:t>
            </a:r>
            <a:r>
              <a:rPr lang="fr-FR" sz="2200" dirty="0" smtClean="0">
                <a:latin typeface="Sakkal Majalla" panose="02000000000000000000" pitchFamily="2" charset="-78"/>
                <a:ea typeface="Times New Roman" panose="02020603050405020304" pitchFamily="18" charset="0"/>
                <a:cs typeface="Sakkal Majalla" panose="02000000000000000000" pitchFamily="2" charset="-78"/>
              </a:rPr>
              <a:t>…], Création de la structure de travail [</a:t>
            </a:r>
            <a:r>
              <a:rPr lang="fr-FR" sz="2200" i="1" dirty="0" smtClean="0">
                <a:solidFill>
                  <a:srgbClr val="2AB059"/>
                </a:solidFill>
                <a:latin typeface="Sakkal Majalla" panose="02000000000000000000" pitchFamily="2" charset="-78"/>
                <a:ea typeface="Times New Roman" panose="02020603050405020304" pitchFamily="18" charset="0"/>
                <a:cs typeface="Sakkal Majalla" panose="02000000000000000000" pitchFamily="2" charset="-78"/>
              </a:rPr>
              <a:t>GIT, serveur </a:t>
            </a:r>
            <a:r>
              <a:rPr lang="fr-FR" sz="2200" i="1" dirty="0" err="1" smtClean="0">
                <a:solidFill>
                  <a:srgbClr val="2AB059"/>
                </a:solidFill>
                <a:latin typeface="Sakkal Majalla" panose="02000000000000000000" pitchFamily="2" charset="-78"/>
                <a:ea typeface="Times New Roman" panose="02020603050405020304" pitchFamily="18" charset="0"/>
                <a:cs typeface="Sakkal Majalla" panose="02000000000000000000" pitchFamily="2" charset="-78"/>
              </a:rPr>
              <a:t>Spring</a:t>
            </a:r>
            <a:r>
              <a:rPr lang="fr-FR" sz="2200" i="1" dirty="0" smtClean="0">
                <a:solidFill>
                  <a:srgbClr val="2AB059"/>
                </a:solidFill>
                <a:latin typeface="Sakkal Majalla" panose="02000000000000000000" pitchFamily="2" charset="-78"/>
                <a:ea typeface="Times New Roman" panose="02020603050405020304" pitchFamily="18" charset="0"/>
                <a:cs typeface="Sakkal Majalla" panose="02000000000000000000" pitchFamily="2" charset="-78"/>
              </a:rPr>
              <a:t> Boot …</a:t>
            </a:r>
            <a:r>
              <a:rPr lang="fr-FR" sz="2200" dirty="0" smtClean="0">
                <a:latin typeface="Sakkal Majalla" panose="02000000000000000000" pitchFamily="2" charset="-78"/>
                <a:ea typeface="Times New Roman" panose="02020603050405020304" pitchFamily="18" charset="0"/>
                <a:cs typeface="Sakkal Majalla" panose="02000000000000000000" pitchFamily="2" charset="-78"/>
              </a:rPr>
              <a:t>] fonctionnalités de base : Profil, Connexion, Inscription …</a:t>
            </a:r>
          </a:p>
          <a:p>
            <a:pPr lvl="0" algn="just">
              <a:lnSpc>
                <a:spcPct val="110000"/>
              </a:lnSpc>
            </a:pPr>
            <a:endParaRPr lang="fr-FR" sz="2200" dirty="0" smtClean="0">
              <a:latin typeface="Sakkal Majalla" panose="02000000000000000000" pitchFamily="2" charset="-78"/>
              <a:ea typeface="Times New Roman" panose="02020603050405020304" pitchFamily="18" charset="0"/>
              <a:cs typeface="Sakkal Majalla" panose="02000000000000000000" pitchFamily="2" charset="-78"/>
            </a:endParaRPr>
          </a:p>
          <a:p>
            <a:pPr marL="342900" lvl="0" indent="-342900" algn="just">
              <a:lnSpc>
                <a:spcPct val="110000"/>
              </a:lnSpc>
              <a:buFont typeface="Arial" panose="020B0604020202020204" pitchFamily="34" charset="0"/>
              <a:buChar char="•"/>
            </a:pPr>
            <a:r>
              <a:rPr lang="fr-FR" sz="2200" b="1" u="sng" dirty="0" smtClean="0">
                <a:latin typeface="Sakkal Majalla" panose="02000000000000000000" pitchFamily="2" charset="-78"/>
                <a:ea typeface="Times New Roman" panose="02020603050405020304" pitchFamily="18" charset="0"/>
                <a:cs typeface="Sakkal Majalla" panose="02000000000000000000" pitchFamily="2" charset="-78"/>
              </a:rPr>
              <a:t>Mars</a:t>
            </a:r>
            <a:r>
              <a:rPr lang="fr-FR" sz="2200" dirty="0" smtClean="0">
                <a:latin typeface="Sakkal Majalla" panose="02000000000000000000" pitchFamily="2" charset="-78"/>
                <a:ea typeface="Times New Roman" panose="02020603050405020304" pitchFamily="18" charset="0"/>
                <a:cs typeface="Sakkal Majalla" panose="02000000000000000000" pitchFamily="2" charset="-78"/>
              </a:rPr>
              <a:t> : Recherche, Challenge</a:t>
            </a:r>
          </a:p>
          <a:p>
            <a:pPr marL="342900" lvl="0" indent="-342900" algn="just">
              <a:lnSpc>
                <a:spcPct val="110000"/>
              </a:lnSpc>
              <a:buFont typeface="Arial" panose="020B0604020202020204" pitchFamily="34" charset="0"/>
              <a:buChar char="•"/>
            </a:pPr>
            <a:r>
              <a:rPr lang="fr-FR" sz="2200" b="1" u="sng" dirty="0" smtClean="0">
                <a:latin typeface="Sakkal Majalla" panose="02000000000000000000" pitchFamily="2" charset="-78"/>
                <a:ea typeface="Times New Roman" panose="02020603050405020304" pitchFamily="18" charset="0"/>
                <a:cs typeface="Sakkal Majalla" panose="02000000000000000000" pitchFamily="2" charset="-78"/>
              </a:rPr>
              <a:t>Avril</a:t>
            </a:r>
            <a:r>
              <a:rPr lang="fr-FR" sz="2200" dirty="0" smtClean="0">
                <a:latin typeface="Sakkal Majalla" panose="02000000000000000000" pitchFamily="2" charset="-78"/>
                <a:ea typeface="Times New Roman" panose="02020603050405020304" pitchFamily="18" charset="0"/>
                <a:cs typeface="Sakkal Majalla" panose="02000000000000000000" pitchFamily="2" charset="-78"/>
              </a:rPr>
              <a:t> : Actualités [</a:t>
            </a:r>
            <a:r>
              <a:rPr lang="fr-FR" sz="2200" i="1" dirty="0" smtClean="0">
                <a:solidFill>
                  <a:srgbClr val="2AB059"/>
                </a:solidFill>
                <a:latin typeface="Sakkal Majalla" panose="02000000000000000000" pitchFamily="2" charset="-78"/>
                <a:ea typeface="Times New Roman" panose="02020603050405020304" pitchFamily="18" charset="0"/>
                <a:cs typeface="Sakkal Majalla" panose="02000000000000000000" pitchFamily="2" charset="-78"/>
              </a:rPr>
              <a:t>Outil de traitement de texte</a:t>
            </a:r>
            <a:r>
              <a:rPr lang="fr-FR" sz="2200" dirty="0" smtClean="0">
                <a:latin typeface="Sakkal Majalla" panose="02000000000000000000" pitchFamily="2" charset="-78"/>
                <a:ea typeface="Times New Roman" panose="02020603050405020304" pitchFamily="18" charset="0"/>
                <a:cs typeface="Sakkal Majalla" panose="02000000000000000000" pitchFamily="2" charset="-78"/>
              </a:rPr>
              <a:t>], Transport [</a:t>
            </a:r>
            <a:r>
              <a:rPr lang="fr-FR" sz="2200" i="1" dirty="0" smtClean="0">
                <a:solidFill>
                  <a:srgbClr val="2AB059"/>
                </a:solidFill>
                <a:latin typeface="Sakkal Majalla" panose="02000000000000000000" pitchFamily="2" charset="-78"/>
                <a:ea typeface="Times New Roman" panose="02020603050405020304" pitchFamily="18" charset="0"/>
                <a:cs typeface="Sakkal Majalla" panose="02000000000000000000" pitchFamily="2" charset="-78"/>
              </a:rPr>
              <a:t>Géolocalisation</a:t>
            </a:r>
            <a:r>
              <a:rPr lang="fr-FR" sz="2200" dirty="0" smtClean="0">
                <a:latin typeface="Sakkal Majalla" panose="02000000000000000000" pitchFamily="2" charset="-78"/>
                <a:ea typeface="Times New Roman" panose="02020603050405020304" pitchFamily="18" charset="0"/>
                <a:cs typeface="Sakkal Majalla" panose="02000000000000000000" pitchFamily="2" charset="-78"/>
              </a:rPr>
              <a:t>]</a:t>
            </a:r>
          </a:p>
          <a:p>
            <a:pPr marL="342900" lvl="0" indent="-342900" algn="just">
              <a:lnSpc>
                <a:spcPct val="110000"/>
              </a:lnSpc>
              <a:buFont typeface="Arial" panose="020B0604020202020204" pitchFamily="34" charset="0"/>
              <a:buChar char="•"/>
            </a:pPr>
            <a:r>
              <a:rPr lang="fr-FR" sz="2200" b="1" u="sng" dirty="0" smtClean="0">
                <a:latin typeface="Sakkal Majalla" panose="02000000000000000000" pitchFamily="2" charset="-78"/>
                <a:ea typeface="Times New Roman" panose="02020603050405020304" pitchFamily="18" charset="0"/>
                <a:cs typeface="Sakkal Majalla" panose="02000000000000000000" pitchFamily="2" charset="-78"/>
              </a:rPr>
              <a:t>Mai</a:t>
            </a:r>
            <a:r>
              <a:rPr lang="fr-FR" sz="2200" dirty="0" smtClean="0">
                <a:latin typeface="Sakkal Majalla" panose="02000000000000000000" pitchFamily="2" charset="-78"/>
                <a:ea typeface="Times New Roman" panose="02020603050405020304" pitchFamily="18" charset="0"/>
                <a:cs typeface="Sakkal Majalla" panose="02000000000000000000" pitchFamily="2" charset="-78"/>
              </a:rPr>
              <a:t> : Cours, certificats (&amp; Mission)</a:t>
            </a:r>
          </a:p>
          <a:p>
            <a:pPr marL="342900" lvl="0" indent="-342900" algn="just">
              <a:lnSpc>
                <a:spcPct val="110000"/>
              </a:lnSpc>
              <a:buFont typeface="Arial" panose="020B0604020202020204" pitchFamily="34" charset="0"/>
              <a:buChar char="•"/>
            </a:pPr>
            <a:r>
              <a:rPr lang="fr-FR" sz="2200" b="1" u="sng" dirty="0" smtClean="0">
                <a:latin typeface="Sakkal Majalla" panose="02000000000000000000" pitchFamily="2" charset="-78"/>
                <a:ea typeface="Times New Roman" panose="02020603050405020304" pitchFamily="18" charset="0"/>
                <a:cs typeface="Sakkal Majalla" panose="02000000000000000000" pitchFamily="2" charset="-78"/>
              </a:rPr>
              <a:t>Juin</a:t>
            </a:r>
            <a:r>
              <a:rPr lang="fr-FR" sz="2200" dirty="0" smtClean="0">
                <a:latin typeface="Sakkal Majalla" panose="02000000000000000000" pitchFamily="2" charset="-78"/>
                <a:ea typeface="Times New Roman" panose="02020603050405020304" pitchFamily="18" charset="0"/>
                <a:cs typeface="Sakkal Majalla" panose="02000000000000000000" pitchFamily="2" charset="-78"/>
              </a:rPr>
              <a:t> : Badges, Notification [</a:t>
            </a:r>
            <a:r>
              <a:rPr lang="fr-FR" sz="2200" i="1" dirty="0" smtClean="0">
                <a:solidFill>
                  <a:srgbClr val="2AB059"/>
                </a:solidFill>
                <a:latin typeface="Sakkal Majalla" panose="02000000000000000000" pitchFamily="2" charset="-78"/>
                <a:ea typeface="Times New Roman" panose="02020603050405020304" pitchFamily="18" charset="0"/>
                <a:cs typeface="Sakkal Majalla" panose="02000000000000000000" pitchFamily="2" charset="-78"/>
              </a:rPr>
              <a:t>Utilisation de </a:t>
            </a:r>
            <a:r>
              <a:rPr lang="fr-FR" sz="2200" i="1" dirty="0" smtClean="0">
                <a:solidFill>
                  <a:srgbClr val="2AB059"/>
                </a:solidFill>
                <a:latin typeface="Sakkal Majalla" panose="02000000000000000000" pitchFamily="2" charset="-78"/>
                <a:ea typeface="Times New Roman" panose="02020603050405020304" pitchFamily="18" charset="0"/>
                <a:cs typeface="Sakkal Majalla" panose="02000000000000000000" pitchFamily="2" charset="-78"/>
              </a:rPr>
              <a:t>Socket.io + système de notification du téléphone</a:t>
            </a:r>
            <a:r>
              <a:rPr lang="fr-FR" sz="2200" dirty="0" smtClean="0">
                <a:latin typeface="Sakkal Majalla" panose="02000000000000000000" pitchFamily="2" charset="-78"/>
                <a:ea typeface="Times New Roman" panose="02020603050405020304" pitchFamily="18" charset="0"/>
                <a:cs typeface="Sakkal Majalla" panose="02000000000000000000" pitchFamily="2" charset="-78"/>
              </a:rPr>
              <a:t>]</a:t>
            </a:r>
            <a:endParaRPr lang="fr-FR" sz="2200" dirty="0" smtClean="0">
              <a:latin typeface="Sakkal Majalla" panose="02000000000000000000" pitchFamily="2" charset="-78"/>
              <a:ea typeface="Times New Roman" panose="02020603050405020304" pitchFamily="18" charset="0"/>
              <a:cs typeface="Sakkal Majalla" panose="02000000000000000000" pitchFamily="2" charset="-78"/>
            </a:endParaRPr>
          </a:p>
          <a:p>
            <a:pPr marL="342900" lvl="0" indent="-342900" algn="just">
              <a:lnSpc>
                <a:spcPct val="110000"/>
              </a:lnSpc>
              <a:buFont typeface="Arial" panose="020B0604020202020204" pitchFamily="34" charset="0"/>
              <a:buChar char="•"/>
            </a:pPr>
            <a:r>
              <a:rPr lang="fr-FR" sz="2200" b="1" u="sng" dirty="0" smtClean="0">
                <a:latin typeface="Sakkal Majalla" panose="02000000000000000000" pitchFamily="2" charset="-78"/>
                <a:ea typeface="Times New Roman" panose="02020603050405020304" pitchFamily="18" charset="0"/>
                <a:cs typeface="Sakkal Majalla" panose="02000000000000000000" pitchFamily="2" charset="-78"/>
              </a:rPr>
              <a:t>Juillet</a:t>
            </a:r>
            <a:r>
              <a:rPr lang="fr-FR" sz="2200" dirty="0" smtClean="0">
                <a:latin typeface="Sakkal Majalla" panose="02000000000000000000" pitchFamily="2" charset="-78"/>
                <a:ea typeface="Times New Roman" panose="02020603050405020304" pitchFamily="18" charset="0"/>
                <a:cs typeface="Sakkal Majalla" panose="02000000000000000000" pitchFamily="2" charset="-78"/>
              </a:rPr>
              <a:t> : Test unitaires [</a:t>
            </a:r>
            <a:r>
              <a:rPr lang="fr-FR" sz="2200" i="1" dirty="0" err="1" smtClean="0">
                <a:solidFill>
                  <a:srgbClr val="2AB059"/>
                </a:solidFill>
                <a:latin typeface="Sakkal Majalla" panose="02000000000000000000" pitchFamily="2" charset="-78"/>
                <a:ea typeface="Times New Roman" panose="02020603050405020304" pitchFamily="18" charset="0"/>
                <a:cs typeface="Sakkal Majalla" panose="02000000000000000000" pitchFamily="2" charset="-78"/>
              </a:rPr>
              <a:t>Junit</a:t>
            </a:r>
            <a:r>
              <a:rPr lang="fr-FR" sz="2200" dirty="0" smtClean="0">
                <a:latin typeface="Sakkal Majalla" panose="02000000000000000000" pitchFamily="2" charset="-78"/>
                <a:ea typeface="Times New Roman" panose="02020603050405020304" pitchFamily="18" charset="0"/>
                <a:cs typeface="Sakkal Majalla" panose="02000000000000000000" pitchFamily="2" charset="-78"/>
              </a:rPr>
              <a:t>], Outils d’administration/modération</a:t>
            </a:r>
          </a:p>
        </p:txBody>
      </p:sp>
    </p:spTree>
    <p:extLst>
      <p:ext uri="{BB962C8B-B14F-4D97-AF65-F5344CB8AC3E}">
        <p14:creationId xmlns:p14="http://schemas.microsoft.com/office/powerpoint/2010/main" val="2723810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1"/>
          </a:xfrm>
          <a:prstGeom prst="rect">
            <a:avLst/>
          </a:prstGeom>
        </p:spPr>
      </p:pic>
      <p:pic>
        <p:nvPicPr>
          <p:cNvPr id="6" name="Imag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80224" y="2434589"/>
            <a:ext cx="7649308" cy="1988821"/>
          </a:xfrm>
          <a:prstGeom prst="rect">
            <a:avLst/>
          </a:prstGeom>
        </p:spPr>
      </p:pic>
      <p:sp>
        <p:nvSpPr>
          <p:cNvPr id="3" name="ZoneTexte 2"/>
          <p:cNvSpPr txBox="1"/>
          <p:nvPr/>
        </p:nvSpPr>
        <p:spPr>
          <a:xfrm>
            <a:off x="4057639" y="2775187"/>
            <a:ext cx="4069079" cy="1323439"/>
          </a:xfrm>
          <a:prstGeom prst="rect">
            <a:avLst/>
          </a:prstGeom>
          <a:noFill/>
        </p:spPr>
        <p:txBody>
          <a:bodyPr wrap="square" rtlCol="0">
            <a:spAutoFit/>
          </a:bodyPr>
          <a:lstStyle/>
          <a:p>
            <a:pPr algn="ctr"/>
            <a:r>
              <a:rPr lang="fr-FR" sz="8000" dirty="0" smtClean="0">
                <a:solidFill>
                  <a:srgbClr val="2AB059"/>
                </a:solidFill>
                <a:latin typeface="Sakkal Majalla" panose="02000000000000000000" pitchFamily="2" charset="-78"/>
                <a:cs typeface="Sakkal Majalla" panose="02000000000000000000" pitchFamily="2" charset="-78"/>
              </a:rPr>
              <a:t>Merci</a:t>
            </a:r>
            <a:endParaRPr lang="fr-FR" sz="8000" dirty="0">
              <a:solidFill>
                <a:srgbClr val="2AB059"/>
              </a:solidFill>
              <a:latin typeface="Sakkal Majalla" panose="02000000000000000000" pitchFamily="2" charset="-78"/>
              <a:cs typeface="Sakkal Majalla" panose="02000000000000000000" pitchFamily="2" charset="-78"/>
            </a:endParaRPr>
          </a:p>
        </p:txBody>
      </p:sp>
    </p:spTree>
    <p:extLst>
      <p:ext uri="{BB962C8B-B14F-4D97-AF65-F5344CB8AC3E}">
        <p14:creationId xmlns:p14="http://schemas.microsoft.com/office/powerpoint/2010/main" val="451413423"/>
      </p:ext>
    </p:extLst>
  </p:cSld>
  <p:clrMapOvr>
    <a:masterClrMapping/>
  </p:clrMapOvr>
  <p:transition spd="slow">
    <p:push dir="u"/>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1365813"/>
            <a:ext cx="12192000" cy="549218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Rectangle 12"/>
          <p:cNvSpPr/>
          <p:nvPr/>
        </p:nvSpPr>
        <p:spPr>
          <a:xfrm>
            <a:off x="6167120" y="1365813"/>
            <a:ext cx="6024880" cy="55200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Rectangle 11"/>
          <p:cNvSpPr/>
          <p:nvPr/>
        </p:nvSpPr>
        <p:spPr>
          <a:xfrm>
            <a:off x="0" y="1337949"/>
            <a:ext cx="6024880" cy="55200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4" name="Image 3"/>
          <p:cNvPicPr>
            <a:picLocks noChangeAspect="1"/>
          </p:cNvPicPr>
          <p:nvPr/>
        </p:nvPicPr>
        <p:blipFill rotWithShape="1">
          <a:blip r:embed="rId2" cstate="print">
            <a:extLst>
              <a:ext uri="{28A0092B-C50C-407E-A947-70E740481C1C}">
                <a14:useLocalDpi xmlns:a14="http://schemas.microsoft.com/office/drawing/2010/main" val="0"/>
              </a:ext>
            </a:extLst>
          </a:blip>
          <a:srcRect r="79684"/>
          <a:stretch/>
        </p:blipFill>
        <p:spPr>
          <a:xfrm>
            <a:off x="0" y="1"/>
            <a:ext cx="12192000" cy="1365812"/>
          </a:xfrm>
          <a:prstGeom prst="rect">
            <a:avLst/>
          </a:prstGeom>
        </p:spPr>
      </p:pic>
      <p:sp>
        <p:nvSpPr>
          <p:cNvPr id="5" name="ZoneTexte 4"/>
          <p:cNvSpPr txBox="1"/>
          <p:nvPr/>
        </p:nvSpPr>
        <p:spPr>
          <a:xfrm>
            <a:off x="1427545" y="119318"/>
            <a:ext cx="10336192" cy="1246495"/>
          </a:xfrm>
          <a:prstGeom prst="rect">
            <a:avLst/>
          </a:prstGeom>
          <a:noFill/>
        </p:spPr>
        <p:txBody>
          <a:bodyPr wrap="square" rtlCol="0">
            <a:spAutoFit/>
          </a:bodyPr>
          <a:lstStyle/>
          <a:p>
            <a:r>
              <a:rPr lang="fr-FR" sz="7500" dirty="0" smtClean="0">
                <a:solidFill>
                  <a:schemeClr val="bg1"/>
                </a:solidFill>
                <a:latin typeface="Sakkal Majalla" panose="02000000000000000000" pitchFamily="2" charset="-78"/>
                <a:cs typeface="Sakkal Majalla" panose="02000000000000000000" pitchFamily="2" charset="-78"/>
              </a:rPr>
              <a:t>Bibliographie</a:t>
            </a:r>
            <a:endParaRPr lang="fr-FR" sz="7500" dirty="0">
              <a:solidFill>
                <a:schemeClr val="bg1"/>
              </a:solidFill>
              <a:latin typeface="Sakkal Majalla" panose="02000000000000000000" pitchFamily="2" charset="-78"/>
              <a:cs typeface="Sakkal Majalla" panose="02000000000000000000" pitchFamily="2" charset="-78"/>
            </a:endParaRPr>
          </a:p>
        </p:txBody>
      </p:sp>
      <p:pic>
        <p:nvPicPr>
          <p:cNvPr id="6" name="Imag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1753" y="98998"/>
            <a:ext cx="1064039" cy="1170434"/>
          </a:xfrm>
          <a:prstGeom prst="rect">
            <a:avLst/>
          </a:prstGeom>
        </p:spPr>
      </p:pic>
      <p:sp>
        <p:nvSpPr>
          <p:cNvPr id="7" name="ZoneTexte 6"/>
          <p:cNvSpPr txBox="1"/>
          <p:nvPr/>
        </p:nvSpPr>
        <p:spPr>
          <a:xfrm>
            <a:off x="29353" y="1434330"/>
            <a:ext cx="5995527" cy="5555367"/>
          </a:xfrm>
          <a:prstGeom prst="rect">
            <a:avLst/>
          </a:prstGeom>
          <a:noFill/>
        </p:spPr>
        <p:txBody>
          <a:bodyPr wrap="square" rtlCol="0">
            <a:spAutoFit/>
          </a:bodyPr>
          <a:lstStyle/>
          <a:p>
            <a:pPr algn="just"/>
            <a:r>
              <a:rPr lang="fr-FR" sz="3500" dirty="0" err="1" smtClean="0">
                <a:solidFill>
                  <a:srgbClr val="2AB059"/>
                </a:solidFill>
                <a:latin typeface="Sakkal Majalla" panose="02000000000000000000" pitchFamily="2" charset="-78"/>
                <a:cs typeface="Sakkal Majalla" panose="02000000000000000000" pitchFamily="2" charset="-78"/>
              </a:rPr>
              <a:t>Gamification</a:t>
            </a:r>
            <a:endParaRPr lang="fr-FR" sz="3500" dirty="0">
              <a:solidFill>
                <a:srgbClr val="2AB059"/>
              </a:solidFill>
              <a:latin typeface="Sakkal Majalla" panose="02000000000000000000" pitchFamily="2" charset="-78"/>
              <a:cs typeface="Sakkal Majalla" panose="02000000000000000000" pitchFamily="2" charset="-78"/>
            </a:endParaRPr>
          </a:p>
          <a:p>
            <a:pPr algn="just"/>
            <a:r>
              <a:rPr lang="en-US" sz="2000" b="1" dirty="0" smtClean="0">
                <a:solidFill>
                  <a:srgbClr val="23D5FB"/>
                </a:solidFill>
                <a:latin typeface="Sakkal Majalla" panose="02000000000000000000" pitchFamily="2" charset="-78"/>
                <a:cs typeface="Sakkal Majalla" panose="02000000000000000000" pitchFamily="2" charset="-78"/>
              </a:rPr>
              <a:t>ARTICLE 1 [Definition]  : </a:t>
            </a:r>
            <a:r>
              <a:rPr lang="en-US" sz="2000" dirty="0" err="1">
                <a:latin typeface="Sakkal Majalla" panose="02000000000000000000" pitchFamily="2" charset="-78"/>
                <a:cs typeface="Sakkal Majalla" panose="02000000000000000000" pitchFamily="2" charset="-78"/>
              </a:rPr>
              <a:t>Xu</a:t>
            </a:r>
            <a:r>
              <a:rPr lang="en-US" sz="2000" dirty="0">
                <a:latin typeface="Sakkal Majalla" panose="02000000000000000000" pitchFamily="2" charset="-78"/>
                <a:cs typeface="Sakkal Majalla" panose="02000000000000000000" pitchFamily="2" charset="-78"/>
              </a:rPr>
              <a:t>, Y. (2011).</a:t>
            </a:r>
            <a:r>
              <a:rPr lang="en-US" sz="2000" b="1" dirty="0">
                <a:latin typeface="Sakkal Majalla" panose="02000000000000000000" pitchFamily="2" charset="-78"/>
                <a:cs typeface="Sakkal Majalla" panose="02000000000000000000" pitchFamily="2" charset="-78"/>
              </a:rPr>
              <a:t> Literature review on web application </a:t>
            </a:r>
            <a:r>
              <a:rPr lang="en-US" sz="2000" b="1" dirty="0" err="1">
                <a:latin typeface="Sakkal Majalla" panose="02000000000000000000" pitchFamily="2" charset="-78"/>
                <a:cs typeface="Sakkal Majalla" panose="02000000000000000000" pitchFamily="2" charset="-78"/>
              </a:rPr>
              <a:t>gamification</a:t>
            </a:r>
            <a:r>
              <a:rPr lang="en-US" sz="2000" b="1" dirty="0">
                <a:latin typeface="Sakkal Majalla" panose="02000000000000000000" pitchFamily="2" charset="-78"/>
                <a:cs typeface="Sakkal Majalla" panose="02000000000000000000" pitchFamily="2" charset="-78"/>
              </a:rPr>
              <a:t> and analytics</a:t>
            </a:r>
            <a:r>
              <a:rPr lang="en-US" sz="2000" dirty="0">
                <a:latin typeface="Sakkal Majalla" panose="02000000000000000000" pitchFamily="2" charset="-78"/>
                <a:cs typeface="Sakkal Majalla" panose="02000000000000000000" pitchFamily="2" charset="-78"/>
              </a:rPr>
              <a:t>. </a:t>
            </a:r>
            <a:r>
              <a:rPr lang="en-US" sz="2000" i="1" dirty="0">
                <a:latin typeface="Sakkal Majalla" panose="02000000000000000000" pitchFamily="2" charset="-78"/>
                <a:cs typeface="Sakkal Majalla" panose="02000000000000000000" pitchFamily="2" charset="-78"/>
              </a:rPr>
              <a:t>Honolulu, HI</a:t>
            </a:r>
            <a:r>
              <a:rPr lang="en-US" sz="2000" dirty="0">
                <a:latin typeface="Sakkal Majalla" panose="02000000000000000000" pitchFamily="2" charset="-78"/>
                <a:cs typeface="Sakkal Majalla" panose="02000000000000000000" pitchFamily="2" charset="-78"/>
              </a:rPr>
              <a:t>, 11-05</a:t>
            </a:r>
            <a:r>
              <a:rPr lang="en-US" sz="2000" dirty="0" smtClean="0">
                <a:latin typeface="Sakkal Majalla" panose="02000000000000000000" pitchFamily="2" charset="-78"/>
                <a:cs typeface="Sakkal Majalla" panose="02000000000000000000" pitchFamily="2" charset="-78"/>
              </a:rPr>
              <a:t>.</a:t>
            </a:r>
            <a:endParaRPr lang="fr-FR" sz="2000" dirty="0" smtClean="0">
              <a:latin typeface="Sakkal Majalla" panose="02000000000000000000" pitchFamily="2" charset="-78"/>
              <a:cs typeface="Sakkal Majalla" panose="02000000000000000000" pitchFamily="2" charset="-78"/>
            </a:endParaRPr>
          </a:p>
          <a:p>
            <a:pPr algn="just"/>
            <a:endParaRPr lang="fr-FR" sz="2000" b="1" dirty="0">
              <a:solidFill>
                <a:srgbClr val="23D5FB"/>
              </a:solidFill>
              <a:latin typeface="Sakkal Majalla" panose="02000000000000000000" pitchFamily="2" charset="-78"/>
              <a:cs typeface="Sakkal Majalla" panose="02000000000000000000" pitchFamily="2" charset="-78"/>
            </a:endParaRPr>
          </a:p>
          <a:p>
            <a:pPr algn="just"/>
            <a:r>
              <a:rPr lang="en-US" sz="2000" b="1" dirty="0" smtClean="0">
                <a:solidFill>
                  <a:srgbClr val="23D5FB"/>
                </a:solidFill>
                <a:latin typeface="Sakkal Majalla" panose="02000000000000000000" pitchFamily="2" charset="-78"/>
                <a:cs typeface="Sakkal Majalla" panose="02000000000000000000" pitchFamily="2" charset="-78"/>
              </a:rPr>
              <a:t>ARTICLE 2 [</a:t>
            </a:r>
            <a:r>
              <a:rPr lang="en-US" sz="2000" b="1" dirty="0" err="1">
                <a:solidFill>
                  <a:srgbClr val="23D5FB"/>
                </a:solidFill>
                <a:latin typeface="Sakkal Majalla" panose="02000000000000000000" pitchFamily="2" charset="-78"/>
                <a:cs typeface="Sakkal Majalla" panose="02000000000000000000" pitchFamily="2" charset="-78"/>
              </a:rPr>
              <a:t>E</a:t>
            </a:r>
            <a:r>
              <a:rPr lang="en-US" sz="2000" b="1" dirty="0" err="1" smtClean="0">
                <a:solidFill>
                  <a:srgbClr val="23D5FB"/>
                </a:solidFill>
                <a:latin typeface="Sakkal Majalla" panose="02000000000000000000" pitchFamily="2" charset="-78"/>
                <a:cs typeface="Sakkal Majalla" panose="02000000000000000000" pitchFamily="2" charset="-78"/>
              </a:rPr>
              <a:t>tapes</a:t>
            </a:r>
            <a:r>
              <a:rPr lang="en-US" sz="2000" b="1" dirty="0" smtClean="0">
                <a:solidFill>
                  <a:srgbClr val="23D5FB"/>
                </a:solidFill>
                <a:latin typeface="Sakkal Majalla" panose="02000000000000000000" pitchFamily="2" charset="-78"/>
                <a:cs typeface="Sakkal Majalla" panose="02000000000000000000" pitchFamily="2" charset="-78"/>
              </a:rPr>
              <a:t> de </a:t>
            </a:r>
            <a:r>
              <a:rPr lang="en-US" sz="2000" b="1" dirty="0" err="1" smtClean="0">
                <a:solidFill>
                  <a:srgbClr val="23D5FB"/>
                </a:solidFill>
                <a:latin typeface="Sakkal Majalla" panose="02000000000000000000" pitchFamily="2" charset="-78"/>
                <a:cs typeface="Sakkal Majalla" panose="02000000000000000000" pitchFamily="2" charset="-78"/>
              </a:rPr>
              <a:t>réalisation</a:t>
            </a:r>
            <a:r>
              <a:rPr lang="en-US" sz="2000" b="1" dirty="0" smtClean="0">
                <a:solidFill>
                  <a:srgbClr val="23D5FB"/>
                </a:solidFill>
                <a:latin typeface="Sakkal Majalla" panose="02000000000000000000" pitchFamily="2" charset="-78"/>
                <a:cs typeface="Sakkal Majalla" panose="02000000000000000000" pitchFamily="2" charset="-78"/>
              </a:rPr>
              <a:t>] : </a:t>
            </a:r>
            <a:r>
              <a:rPr lang="en-US" sz="2000" dirty="0" err="1" smtClean="0">
                <a:latin typeface="Sakkal Majalla" panose="02000000000000000000" pitchFamily="2" charset="-78"/>
                <a:cs typeface="Sakkal Majalla" panose="02000000000000000000" pitchFamily="2" charset="-78"/>
              </a:rPr>
              <a:t>Aparicio</a:t>
            </a:r>
            <a:r>
              <a:rPr lang="en-US" sz="2000" dirty="0" smtClean="0">
                <a:latin typeface="Sakkal Majalla" panose="02000000000000000000" pitchFamily="2" charset="-78"/>
                <a:cs typeface="Sakkal Majalla" panose="02000000000000000000" pitchFamily="2" charset="-78"/>
              </a:rPr>
              <a:t>, A. F., Vela, F. L. G., Sánchez, J. L. G., &amp; Montes, J. L. I. (2012, October). </a:t>
            </a:r>
            <a:r>
              <a:rPr lang="en-US" sz="2000" b="1" dirty="0" smtClean="0">
                <a:latin typeface="Sakkal Majalla" panose="02000000000000000000" pitchFamily="2" charset="-78"/>
                <a:cs typeface="Sakkal Majalla" panose="02000000000000000000" pitchFamily="2" charset="-78"/>
              </a:rPr>
              <a:t>Analysis and application of </a:t>
            </a:r>
            <a:r>
              <a:rPr lang="en-US" sz="2000" b="1" dirty="0" err="1" smtClean="0">
                <a:latin typeface="Sakkal Majalla" panose="02000000000000000000" pitchFamily="2" charset="-78"/>
                <a:cs typeface="Sakkal Majalla" panose="02000000000000000000" pitchFamily="2" charset="-78"/>
              </a:rPr>
              <a:t>gamification</a:t>
            </a:r>
            <a:r>
              <a:rPr lang="en-US" sz="2000" dirty="0" smtClean="0">
                <a:latin typeface="Sakkal Majalla" panose="02000000000000000000" pitchFamily="2" charset="-78"/>
                <a:cs typeface="Sakkal Majalla" panose="02000000000000000000" pitchFamily="2" charset="-78"/>
              </a:rPr>
              <a:t>. In </a:t>
            </a:r>
            <a:r>
              <a:rPr lang="en-US" sz="2000" i="1" dirty="0" smtClean="0">
                <a:latin typeface="Sakkal Majalla" panose="02000000000000000000" pitchFamily="2" charset="-78"/>
                <a:cs typeface="Sakkal Majalla" panose="02000000000000000000" pitchFamily="2" charset="-78"/>
              </a:rPr>
              <a:t>Proceedings of the 13th International Conference on </a:t>
            </a:r>
            <a:r>
              <a:rPr lang="en-US" sz="2000" i="1" dirty="0" err="1" smtClean="0">
                <a:latin typeface="Sakkal Majalla" panose="02000000000000000000" pitchFamily="2" charset="-78"/>
                <a:cs typeface="Sakkal Majalla" panose="02000000000000000000" pitchFamily="2" charset="-78"/>
              </a:rPr>
              <a:t>Interacción</a:t>
            </a:r>
            <a:r>
              <a:rPr lang="en-US" sz="2000" i="1" dirty="0" smtClean="0">
                <a:latin typeface="Sakkal Majalla" panose="02000000000000000000" pitchFamily="2" charset="-78"/>
                <a:cs typeface="Sakkal Majalla" panose="02000000000000000000" pitchFamily="2" charset="-78"/>
              </a:rPr>
              <a:t> Persona-</a:t>
            </a:r>
            <a:r>
              <a:rPr lang="en-US" sz="2000" i="1" dirty="0" err="1" smtClean="0">
                <a:latin typeface="Sakkal Majalla" panose="02000000000000000000" pitchFamily="2" charset="-78"/>
                <a:cs typeface="Sakkal Majalla" panose="02000000000000000000" pitchFamily="2" charset="-78"/>
              </a:rPr>
              <a:t>Ordenador</a:t>
            </a:r>
            <a:r>
              <a:rPr lang="en-US" sz="2000" dirty="0" smtClean="0">
                <a:latin typeface="Sakkal Majalla" panose="02000000000000000000" pitchFamily="2" charset="-78"/>
                <a:cs typeface="Sakkal Majalla" panose="02000000000000000000" pitchFamily="2" charset="-78"/>
              </a:rPr>
              <a:t> (p. 17). ACM</a:t>
            </a:r>
          </a:p>
          <a:p>
            <a:pPr algn="just"/>
            <a:endParaRPr lang="en-US" sz="2000" dirty="0">
              <a:latin typeface="Sakkal Majalla" panose="02000000000000000000" pitchFamily="2" charset="-78"/>
              <a:cs typeface="Sakkal Majalla" panose="02000000000000000000" pitchFamily="2" charset="-78"/>
            </a:endParaRPr>
          </a:p>
          <a:p>
            <a:pPr algn="just"/>
            <a:r>
              <a:rPr lang="en-US" sz="2000" b="1" dirty="0" smtClean="0">
                <a:solidFill>
                  <a:srgbClr val="23D5FB"/>
                </a:solidFill>
                <a:latin typeface="Sakkal Majalla" panose="02000000000000000000" pitchFamily="2" charset="-78"/>
                <a:cs typeface="Sakkal Majalla" panose="02000000000000000000" pitchFamily="2" charset="-78"/>
              </a:rPr>
              <a:t>ARTICLE 4  [Conception, </a:t>
            </a:r>
            <a:r>
              <a:rPr lang="en-US" sz="2000" b="1" dirty="0" err="1" smtClean="0">
                <a:solidFill>
                  <a:srgbClr val="23D5FB"/>
                </a:solidFill>
                <a:latin typeface="Sakkal Majalla" panose="02000000000000000000" pitchFamily="2" charset="-78"/>
                <a:cs typeface="Sakkal Majalla" panose="02000000000000000000" pitchFamily="2" charset="-78"/>
              </a:rPr>
              <a:t>étape</a:t>
            </a:r>
            <a:r>
              <a:rPr lang="en-US" sz="2000" b="1" dirty="0" smtClean="0">
                <a:solidFill>
                  <a:srgbClr val="23D5FB"/>
                </a:solidFill>
                <a:latin typeface="Sakkal Majalla" panose="02000000000000000000" pitchFamily="2" charset="-78"/>
                <a:cs typeface="Sakkal Majalla" panose="02000000000000000000" pitchFamily="2" charset="-78"/>
              </a:rPr>
              <a:t> 2] : </a:t>
            </a:r>
            <a:r>
              <a:rPr lang="en-US" sz="2000" dirty="0">
                <a:latin typeface="Sakkal Majalla" panose="02000000000000000000" pitchFamily="2" charset="-78"/>
                <a:cs typeface="Sakkal Majalla" panose="02000000000000000000" pitchFamily="2" charset="-78"/>
              </a:rPr>
              <a:t>Liu, D., </a:t>
            </a:r>
            <a:r>
              <a:rPr lang="en-US" sz="2000" dirty="0" err="1">
                <a:latin typeface="Sakkal Majalla" panose="02000000000000000000" pitchFamily="2" charset="-78"/>
                <a:cs typeface="Sakkal Majalla" panose="02000000000000000000" pitchFamily="2" charset="-78"/>
              </a:rPr>
              <a:t>Santhanam</a:t>
            </a:r>
            <a:r>
              <a:rPr lang="en-US" sz="2000" dirty="0">
                <a:latin typeface="Sakkal Majalla" panose="02000000000000000000" pitchFamily="2" charset="-78"/>
                <a:cs typeface="Sakkal Majalla" panose="02000000000000000000" pitchFamily="2" charset="-78"/>
              </a:rPr>
              <a:t>, R., &amp; Webster, J. (2016). </a:t>
            </a:r>
            <a:r>
              <a:rPr lang="en-US" sz="2000" b="1" dirty="0">
                <a:latin typeface="Sakkal Majalla" panose="02000000000000000000" pitchFamily="2" charset="-78"/>
                <a:cs typeface="Sakkal Majalla" panose="02000000000000000000" pitchFamily="2" charset="-78"/>
              </a:rPr>
              <a:t>Towards meaningful engagement: A framework for design and research of </a:t>
            </a:r>
            <a:r>
              <a:rPr lang="en-US" sz="2000" b="1" dirty="0" err="1">
                <a:latin typeface="Sakkal Majalla" panose="02000000000000000000" pitchFamily="2" charset="-78"/>
                <a:cs typeface="Sakkal Majalla" panose="02000000000000000000" pitchFamily="2" charset="-78"/>
              </a:rPr>
              <a:t>gamified</a:t>
            </a:r>
            <a:r>
              <a:rPr lang="en-US" sz="2000" b="1" dirty="0">
                <a:latin typeface="Sakkal Majalla" panose="02000000000000000000" pitchFamily="2" charset="-78"/>
                <a:cs typeface="Sakkal Majalla" panose="02000000000000000000" pitchFamily="2" charset="-78"/>
              </a:rPr>
              <a:t> information systems</a:t>
            </a:r>
            <a:r>
              <a:rPr lang="en-US" sz="2000" dirty="0">
                <a:latin typeface="Sakkal Majalla" panose="02000000000000000000" pitchFamily="2" charset="-78"/>
                <a:cs typeface="Sakkal Majalla" panose="02000000000000000000" pitchFamily="2" charset="-78"/>
              </a:rPr>
              <a:t>. </a:t>
            </a:r>
            <a:r>
              <a:rPr lang="en-US" sz="2000" i="1" dirty="0">
                <a:latin typeface="Sakkal Majalla" panose="02000000000000000000" pitchFamily="2" charset="-78"/>
                <a:cs typeface="Sakkal Majalla" panose="02000000000000000000" pitchFamily="2" charset="-78"/>
              </a:rPr>
              <a:t>Available at SSRN</a:t>
            </a:r>
            <a:r>
              <a:rPr lang="en-US" sz="2000" dirty="0">
                <a:latin typeface="Sakkal Majalla" panose="02000000000000000000" pitchFamily="2" charset="-78"/>
                <a:cs typeface="Sakkal Majalla" panose="02000000000000000000" pitchFamily="2" charset="-78"/>
              </a:rPr>
              <a:t>, </a:t>
            </a:r>
            <a:r>
              <a:rPr lang="en-US" sz="2000" i="1" dirty="0">
                <a:latin typeface="Sakkal Majalla" panose="02000000000000000000" pitchFamily="2" charset="-78"/>
                <a:cs typeface="Sakkal Majalla" panose="02000000000000000000" pitchFamily="2" charset="-78"/>
              </a:rPr>
              <a:t>2521283</a:t>
            </a:r>
            <a:r>
              <a:rPr lang="en-US" sz="2000" dirty="0" smtClean="0">
                <a:latin typeface="Sakkal Majalla" panose="02000000000000000000" pitchFamily="2" charset="-78"/>
                <a:cs typeface="Sakkal Majalla" panose="02000000000000000000" pitchFamily="2" charset="-78"/>
              </a:rPr>
              <a:t>.</a:t>
            </a:r>
          </a:p>
          <a:p>
            <a:pPr algn="just"/>
            <a:endParaRPr lang="en-US" sz="2000" dirty="0">
              <a:latin typeface="Sakkal Majalla" panose="02000000000000000000" pitchFamily="2" charset="-78"/>
              <a:cs typeface="Sakkal Majalla" panose="02000000000000000000" pitchFamily="2" charset="-78"/>
            </a:endParaRPr>
          </a:p>
          <a:p>
            <a:pPr algn="just"/>
            <a:r>
              <a:rPr lang="en-US" sz="2000" b="1" dirty="0" smtClean="0">
                <a:solidFill>
                  <a:srgbClr val="23D5FB"/>
                </a:solidFill>
                <a:latin typeface="Sakkal Majalla" panose="02000000000000000000" pitchFamily="2" charset="-78"/>
                <a:cs typeface="Sakkal Majalla" panose="02000000000000000000" pitchFamily="2" charset="-78"/>
              </a:rPr>
              <a:t>ARTICLE 5 [</a:t>
            </a:r>
            <a:r>
              <a:rPr lang="en-US" sz="2000" b="1" dirty="0" err="1" smtClean="0">
                <a:solidFill>
                  <a:srgbClr val="23D5FB"/>
                </a:solidFill>
                <a:latin typeface="Sakkal Majalla" panose="02000000000000000000" pitchFamily="2" charset="-78"/>
                <a:cs typeface="Sakkal Majalla" panose="02000000000000000000" pitchFamily="2" charset="-78"/>
              </a:rPr>
              <a:t>Analyse</a:t>
            </a:r>
            <a:r>
              <a:rPr lang="en-US" sz="2000" b="1" dirty="0" smtClean="0">
                <a:solidFill>
                  <a:srgbClr val="23D5FB"/>
                </a:solidFill>
                <a:latin typeface="Sakkal Majalla" panose="02000000000000000000" pitchFamily="2" charset="-78"/>
                <a:cs typeface="Sakkal Majalla" panose="02000000000000000000" pitchFamily="2" charset="-78"/>
              </a:rPr>
              <a:t>, </a:t>
            </a:r>
            <a:r>
              <a:rPr lang="en-US" sz="2000" b="1" dirty="0" err="1" smtClean="0">
                <a:solidFill>
                  <a:srgbClr val="23D5FB"/>
                </a:solidFill>
                <a:latin typeface="Sakkal Majalla" panose="02000000000000000000" pitchFamily="2" charset="-78"/>
                <a:cs typeface="Sakkal Majalla" panose="02000000000000000000" pitchFamily="2" charset="-78"/>
              </a:rPr>
              <a:t>étape</a:t>
            </a:r>
            <a:r>
              <a:rPr lang="en-US" sz="2000" b="1" dirty="0" smtClean="0">
                <a:solidFill>
                  <a:srgbClr val="23D5FB"/>
                </a:solidFill>
                <a:latin typeface="Sakkal Majalla" panose="02000000000000000000" pitchFamily="2" charset="-78"/>
                <a:cs typeface="Sakkal Majalla" panose="02000000000000000000" pitchFamily="2" charset="-78"/>
              </a:rPr>
              <a:t> 4]: </a:t>
            </a:r>
            <a:r>
              <a:rPr lang="fr-FR" sz="2000" dirty="0" err="1">
                <a:latin typeface="Sakkal Majalla" panose="02000000000000000000" pitchFamily="2" charset="-78"/>
                <a:cs typeface="Sakkal Majalla" panose="02000000000000000000" pitchFamily="2" charset="-78"/>
              </a:rPr>
              <a:t>Heilbrunn</a:t>
            </a:r>
            <a:r>
              <a:rPr lang="fr-FR" sz="2000" dirty="0">
                <a:latin typeface="Sakkal Majalla" panose="02000000000000000000" pitchFamily="2" charset="-78"/>
                <a:cs typeface="Sakkal Majalla" panose="02000000000000000000" pitchFamily="2" charset="-78"/>
              </a:rPr>
              <a:t>, B., </a:t>
            </a:r>
            <a:r>
              <a:rPr lang="fr-FR" sz="2000" dirty="0" err="1">
                <a:latin typeface="Sakkal Majalla" panose="02000000000000000000" pitchFamily="2" charset="-78"/>
                <a:cs typeface="Sakkal Majalla" panose="02000000000000000000" pitchFamily="2" charset="-78"/>
              </a:rPr>
              <a:t>Herzig</a:t>
            </a:r>
            <a:r>
              <a:rPr lang="fr-FR" sz="2000" dirty="0">
                <a:latin typeface="Sakkal Majalla" panose="02000000000000000000" pitchFamily="2" charset="-78"/>
                <a:cs typeface="Sakkal Majalla" panose="02000000000000000000" pitchFamily="2" charset="-78"/>
              </a:rPr>
              <a:t>, P., &amp; </a:t>
            </a:r>
            <a:r>
              <a:rPr lang="fr-FR" sz="2000" dirty="0" err="1">
                <a:latin typeface="Sakkal Majalla" panose="02000000000000000000" pitchFamily="2" charset="-78"/>
                <a:cs typeface="Sakkal Majalla" panose="02000000000000000000" pitchFamily="2" charset="-78"/>
              </a:rPr>
              <a:t>Schill</a:t>
            </a:r>
            <a:r>
              <a:rPr lang="fr-FR" sz="2000" dirty="0">
                <a:latin typeface="Sakkal Majalla" panose="02000000000000000000" pitchFamily="2" charset="-78"/>
                <a:cs typeface="Sakkal Majalla" panose="02000000000000000000" pitchFamily="2" charset="-78"/>
              </a:rPr>
              <a:t>, A. (2014, </a:t>
            </a:r>
            <a:r>
              <a:rPr lang="fr-FR" sz="2000" dirty="0" err="1">
                <a:latin typeface="Sakkal Majalla" panose="02000000000000000000" pitchFamily="2" charset="-78"/>
                <a:cs typeface="Sakkal Majalla" panose="02000000000000000000" pitchFamily="2" charset="-78"/>
              </a:rPr>
              <a:t>December</a:t>
            </a:r>
            <a:r>
              <a:rPr lang="fr-FR" sz="2000" dirty="0">
                <a:latin typeface="Sakkal Majalla" panose="02000000000000000000" pitchFamily="2" charset="-78"/>
                <a:cs typeface="Sakkal Majalla" panose="02000000000000000000" pitchFamily="2" charset="-78"/>
              </a:rPr>
              <a:t>). </a:t>
            </a:r>
            <a:r>
              <a:rPr lang="fr-FR" sz="2000" b="1" dirty="0">
                <a:latin typeface="Sakkal Majalla" panose="02000000000000000000" pitchFamily="2" charset="-78"/>
                <a:cs typeface="Sakkal Majalla" panose="02000000000000000000" pitchFamily="2" charset="-78"/>
              </a:rPr>
              <a:t>Tools for </a:t>
            </a:r>
            <a:r>
              <a:rPr lang="fr-FR" sz="2000" b="1" dirty="0" err="1">
                <a:latin typeface="Sakkal Majalla" panose="02000000000000000000" pitchFamily="2" charset="-78"/>
                <a:cs typeface="Sakkal Majalla" panose="02000000000000000000" pitchFamily="2" charset="-78"/>
              </a:rPr>
              <a:t>gamification</a:t>
            </a:r>
            <a:r>
              <a:rPr lang="fr-FR" sz="2000" b="1" dirty="0">
                <a:latin typeface="Sakkal Majalla" panose="02000000000000000000" pitchFamily="2" charset="-78"/>
                <a:cs typeface="Sakkal Majalla" panose="02000000000000000000" pitchFamily="2" charset="-78"/>
              </a:rPr>
              <a:t> </a:t>
            </a:r>
            <a:r>
              <a:rPr lang="fr-FR" sz="2000" b="1" dirty="0" err="1">
                <a:latin typeface="Sakkal Majalla" panose="02000000000000000000" pitchFamily="2" charset="-78"/>
                <a:cs typeface="Sakkal Majalla" panose="02000000000000000000" pitchFamily="2" charset="-78"/>
              </a:rPr>
              <a:t>analytics</a:t>
            </a:r>
            <a:r>
              <a:rPr lang="fr-FR" sz="2000" b="1" dirty="0">
                <a:latin typeface="Sakkal Majalla" panose="02000000000000000000" pitchFamily="2" charset="-78"/>
                <a:cs typeface="Sakkal Majalla" panose="02000000000000000000" pitchFamily="2" charset="-78"/>
              </a:rPr>
              <a:t>: A </a:t>
            </a:r>
            <a:r>
              <a:rPr lang="fr-FR" sz="2000" b="1" dirty="0" err="1">
                <a:latin typeface="Sakkal Majalla" panose="02000000000000000000" pitchFamily="2" charset="-78"/>
                <a:cs typeface="Sakkal Majalla" panose="02000000000000000000" pitchFamily="2" charset="-78"/>
              </a:rPr>
              <a:t>survey</a:t>
            </a:r>
            <a:r>
              <a:rPr lang="fr-FR" sz="2000" dirty="0">
                <a:latin typeface="Sakkal Majalla" panose="02000000000000000000" pitchFamily="2" charset="-78"/>
                <a:cs typeface="Sakkal Majalla" panose="02000000000000000000" pitchFamily="2" charset="-78"/>
              </a:rPr>
              <a:t>. In </a:t>
            </a:r>
            <a:r>
              <a:rPr lang="fr-FR" sz="2000" i="1" dirty="0">
                <a:latin typeface="Sakkal Majalla" panose="02000000000000000000" pitchFamily="2" charset="-78"/>
                <a:cs typeface="Sakkal Majalla" panose="02000000000000000000" pitchFamily="2" charset="-78"/>
              </a:rPr>
              <a:t>Utility and Cloud </a:t>
            </a:r>
            <a:r>
              <a:rPr lang="fr-FR" sz="2000" i="1" dirty="0" err="1">
                <a:latin typeface="Sakkal Majalla" panose="02000000000000000000" pitchFamily="2" charset="-78"/>
                <a:cs typeface="Sakkal Majalla" panose="02000000000000000000" pitchFamily="2" charset="-78"/>
              </a:rPr>
              <a:t>Computing</a:t>
            </a:r>
            <a:r>
              <a:rPr lang="fr-FR" sz="2000" i="1" dirty="0">
                <a:latin typeface="Sakkal Majalla" panose="02000000000000000000" pitchFamily="2" charset="-78"/>
                <a:cs typeface="Sakkal Majalla" panose="02000000000000000000" pitchFamily="2" charset="-78"/>
              </a:rPr>
              <a:t> (UCC), 2014 IEEE/ACM 7th International </a:t>
            </a:r>
            <a:r>
              <a:rPr lang="fr-FR" sz="2000" i="1" dirty="0" err="1">
                <a:latin typeface="Sakkal Majalla" panose="02000000000000000000" pitchFamily="2" charset="-78"/>
                <a:cs typeface="Sakkal Majalla" panose="02000000000000000000" pitchFamily="2" charset="-78"/>
              </a:rPr>
              <a:t>Conference</a:t>
            </a:r>
            <a:r>
              <a:rPr lang="fr-FR" sz="2000" i="1" dirty="0">
                <a:latin typeface="Sakkal Majalla" panose="02000000000000000000" pitchFamily="2" charset="-78"/>
                <a:cs typeface="Sakkal Majalla" panose="02000000000000000000" pitchFamily="2" charset="-78"/>
              </a:rPr>
              <a:t> on</a:t>
            </a:r>
            <a:r>
              <a:rPr lang="fr-FR" sz="2000" dirty="0">
                <a:latin typeface="Sakkal Majalla" panose="02000000000000000000" pitchFamily="2" charset="-78"/>
                <a:cs typeface="Sakkal Majalla" panose="02000000000000000000" pitchFamily="2" charset="-78"/>
              </a:rPr>
              <a:t> (pp. 603-608). IEEE.</a:t>
            </a:r>
            <a:endParaRPr lang="fr-FR" sz="2000" dirty="0" smtClean="0">
              <a:latin typeface="Sakkal Majalla" panose="02000000000000000000" pitchFamily="2" charset="-78"/>
              <a:cs typeface="Sakkal Majalla" panose="02000000000000000000" pitchFamily="2" charset="-78"/>
            </a:endParaRPr>
          </a:p>
        </p:txBody>
      </p:sp>
      <p:sp>
        <p:nvSpPr>
          <p:cNvPr id="9" name="Rectangle 8"/>
          <p:cNvSpPr/>
          <p:nvPr/>
        </p:nvSpPr>
        <p:spPr>
          <a:xfrm>
            <a:off x="6268720" y="1434330"/>
            <a:ext cx="5852160" cy="4632037"/>
          </a:xfrm>
          <a:prstGeom prst="rect">
            <a:avLst/>
          </a:prstGeom>
        </p:spPr>
        <p:txBody>
          <a:bodyPr wrap="square">
            <a:spAutoFit/>
          </a:bodyPr>
          <a:lstStyle/>
          <a:p>
            <a:pPr algn="just"/>
            <a:r>
              <a:rPr lang="fr-FR" sz="3500" dirty="0" err="1" smtClean="0">
                <a:solidFill>
                  <a:srgbClr val="2AB059"/>
                </a:solidFill>
                <a:latin typeface="Sakkal Majalla" panose="02000000000000000000" pitchFamily="2" charset="-78"/>
                <a:cs typeface="Sakkal Majalla" panose="02000000000000000000" pitchFamily="2" charset="-78"/>
              </a:rPr>
              <a:t>Gamification</a:t>
            </a:r>
            <a:r>
              <a:rPr lang="fr-FR" sz="3500" dirty="0" smtClean="0">
                <a:solidFill>
                  <a:srgbClr val="2AB059"/>
                </a:solidFill>
                <a:latin typeface="Sakkal Majalla" panose="02000000000000000000" pitchFamily="2" charset="-78"/>
                <a:cs typeface="Sakkal Majalla" panose="02000000000000000000" pitchFamily="2" charset="-78"/>
              </a:rPr>
              <a:t> appliquée à l’écologie</a:t>
            </a:r>
          </a:p>
          <a:p>
            <a:pPr algn="just"/>
            <a:r>
              <a:rPr lang="fr-FR" sz="2000" b="1" dirty="0" smtClean="0">
                <a:solidFill>
                  <a:srgbClr val="23D5FB"/>
                </a:solidFill>
                <a:latin typeface="Sakkal Majalla" panose="02000000000000000000" pitchFamily="2" charset="-78"/>
                <a:cs typeface="Sakkal Majalla" panose="02000000000000000000" pitchFamily="2" charset="-78"/>
              </a:rPr>
              <a:t>ARTICLE 6 [Transport] : </a:t>
            </a:r>
            <a:r>
              <a:rPr lang="fr-FR" sz="2000" dirty="0" err="1" smtClean="0">
                <a:latin typeface="Sakkal Majalla" panose="02000000000000000000" pitchFamily="2" charset="-78"/>
                <a:cs typeface="Sakkal Majalla" panose="02000000000000000000" pitchFamily="2" charset="-78"/>
              </a:rPr>
              <a:t>Kazhamiakin</a:t>
            </a:r>
            <a:r>
              <a:rPr lang="fr-FR" sz="2000" dirty="0">
                <a:latin typeface="Sakkal Majalla" panose="02000000000000000000" pitchFamily="2" charset="-78"/>
                <a:cs typeface="Sakkal Majalla" panose="02000000000000000000" pitchFamily="2" charset="-78"/>
              </a:rPr>
              <a:t>, R., Marconi, A., </a:t>
            </a:r>
            <a:r>
              <a:rPr lang="fr-FR" sz="2000" dirty="0" err="1">
                <a:latin typeface="Sakkal Majalla" panose="02000000000000000000" pitchFamily="2" charset="-78"/>
                <a:cs typeface="Sakkal Majalla" panose="02000000000000000000" pitchFamily="2" charset="-78"/>
              </a:rPr>
              <a:t>Perillo</a:t>
            </a:r>
            <a:r>
              <a:rPr lang="fr-FR" sz="2000" dirty="0">
                <a:latin typeface="Sakkal Majalla" panose="02000000000000000000" pitchFamily="2" charset="-78"/>
                <a:cs typeface="Sakkal Majalla" panose="02000000000000000000" pitchFamily="2" charset="-78"/>
              </a:rPr>
              <a:t>, M., </a:t>
            </a:r>
            <a:r>
              <a:rPr lang="fr-FR" sz="2000" dirty="0" err="1">
                <a:latin typeface="Sakkal Majalla" panose="02000000000000000000" pitchFamily="2" charset="-78"/>
                <a:cs typeface="Sakkal Majalla" panose="02000000000000000000" pitchFamily="2" charset="-78"/>
              </a:rPr>
              <a:t>Pistore</a:t>
            </a:r>
            <a:r>
              <a:rPr lang="fr-FR" sz="2000" dirty="0">
                <a:latin typeface="Sakkal Majalla" panose="02000000000000000000" pitchFamily="2" charset="-78"/>
                <a:cs typeface="Sakkal Majalla" panose="02000000000000000000" pitchFamily="2" charset="-78"/>
              </a:rPr>
              <a:t>, M., </a:t>
            </a:r>
            <a:r>
              <a:rPr lang="fr-FR" sz="2000" dirty="0" err="1">
                <a:latin typeface="Sakkal Majalla" panose="02000000000000000000" pitchFamily="2" charset="-78"/>
                <a:cs typeface="Sakkal Majalla" panose="02000000000000000000" pitchFamily="2" charset="-78"/>
              </a:rPr>
              <a:t>Valetto</a:t>
            </a:r>
            <a:r>
              <a:rPr lang="fr-FR" sz="2000" dirty="0">
                <a:latin typeface="Sakkal Majalla" panose="02000000000000000000" pitchFamily="2" charset="-78"/>
                <a:cs typeface="Sakkal Majalla" panose="02000000000000000000" pitchFamily="2" charset="-78"/>
              </a:rPr>
              <a:t>, G., Piras, L., ... &amp; </a:t>
            </a:r>
            <a:r>
              <a:rPr lang="fr-FR" sz="2000" dirty="0" err="1">
                <a:latin typeface="Sakkal Majalla" panose="02000000000000000000" pitchFamily="2" charset="-78"/>
                <a:cs typeface="Sakkal Majalla" panose="02000000000000000000" pitchFamily="2" charset="-78"/>
              </a:rPr>
              <a:t>Perri</a:t>
            </a:r>
            <a:r>
              <a:rPr lang="fr-FR" sz="2000" dirty="0">
                <a:latin typeface="Sakkal Majalla" panose="02000000000000000000" pitchFamily="2" charset="-78"/>
                <a:cs typeface="Sakkal Majalla" panose="02000000000000000000" pitchFamily="2" charset="-78"/>
              </a:rPr>
              <a:t>, N. (2015, </a:t>
            </a:r>
            <a:r>
              <a:rPr lang="fr-FR" sz="2000" dirty="0" err="1">
                <a:latin typeface="Sakkal Majalla" panose="02000000000000000000" pitchFamily="2" charset="-78"/>
                <a:cs typeface="Sakkal Majalla" panose="02000000000000000000" pitchFamily="2" charset="-78"/>
              </a:rPr>
              <a:t>October</a:t>
            </a:r>
            <a:r>
              <a:rPr lang="fr-FR" sz="2000" dirty="0">
                <a:latin typeface="Sakkal Majalla" panose="02000000000000000000" pitchFamily="2" charset="-78"/>
                <a:cs typeface="Sakkal Majalla" panose="02000000000000000000" pitchFamily="2" charset="-78"/>
              </a:rPr>
              <a:t>). </a:t>
            </a:r>
            <a:r>
              <a:rPr lang="fr-FR" sz="2000" b="1" dirty="0" err="1">
                <a:latin typeface="Sakkal Majalla" panose="02000000000000000000" pitchFamily="2" charset="-78"/>
                <a:cs typeface="Sakkal Majalla" panose="02000000000000000000" pitchFamily="2" charset="-78"/>
              </a:rPr>
              <a:t>Using</a:t>
            </a:r>
            <a:r>
              <a:rPr lang="fr-FR" sz="2000" b="1" dirty="0">
                <a:latin typeface="Sakkal Majalla" panose="02000000000000000000" pitchFamily="2" charset="-78"/>
                <a:cs typeface="Sakkal Majalla" panose="02000000000000000000" pitchFamily="2" charset="-78"/>
              </a:rPr>
              <a:t> </a:t>
            </a:r>
            <a:r>
              <a:rPr lang="fr-FR" sz="2000" b="1" dirty="0" err="1">
                <a:latin typeface="Sakkal Majalla" panose="02000000000000000000" pitchFamily="2" charset="-78"/>
                <a:cs typeface="Sakkal Majalla" panose="02000000000000000000" pitchFamily="2" charset="-78"/>
              </a:rPr>
              <a:t>gamification</a:t>
            </a:r>
            <a:r>
              <a:rPr lang="fr-FR" sz="2000" b="1" dirty="0">
                <a:latin typeface="Sakkal Majalla" panose="02000000000000000000" pitchFamily="2" charset="-78"/>
                <a:cs typeface="Sakkal Majalla" panose="02000000000000000000" pitchFamily="2" charset="-78"/>
              </a:rPr>
              <a:t> to </a:t>
            </a:r>
            <a:r>
              <a:rPr lang="fr-FR" sz="2000" b="1" dirty="0" err="1">
                <a:latin typeface="Sakkal Majalla" panose="02000000000000000000" pitchFamily="2" charset="-78"/>
                <a:cs typeface="Sakkal Majalla" panose="02000000000000000000" pitchFamily="2" charset="-78"/>
              </a:rPr>
              <a:t>incentivize</a:t>
            </a:r>
            <a:r>
              <a:rPr lang="fr-FR" sz="2000" b="1" dirty="0">
                <a:latin typeface="Sakkal Majalla" panose="02000000000000000000" pitchFamily="2" charset="-78"/>
                <a:cs typeface="Sakkal Majalla" panose="02000000000000000000" pitchFamily="2" charset="-78"/>
              </a:rPr>
              <a:t> </a:t>
            </a:r>
            <a:r>
              <a:rPr lang="fr-FR" sz="2000" b="1" dirty="0" err="1">
                <a:latin typeface="Sakkal Majalla" panose="02000000000000000000" pitchFamily="2" charset="-78"/>
                <a:cs typeface="Sakkal Majalla" panose="02000000000000000000" pitchFamily="2" charset="-78"/>
              </a:rPr>
              <a:t>sustainable</a:t>
            </a:r>
            <a:r>
              <a:rPr lang="fr-FR" sz="2000" b="1" dirty="0">
                <a:latin typeface="Sakkal Majalla" panose="02000000000000000000" pitchFamily="2" charset="-78"/>
                <a:cs typeface="Sakkal Majalla" panose="02000000000000000000" pitchFamily="2" charset="-78"/>
              </a:rPr>
              <a:t> </a:t>
            </a:r>
            <a:r>
              <a:rPr lang="fr-FR" sz="2000" b="1" dirty="0" err="1">
                <a:latin typeface="Sakkal Majalla" panose="02000000000000000000" pitchFamily="2" charset="-78"/>
                <a:cs typeface="Sakkal Majalla" panose="02000000000000000000" pitchFamily="2" charset="-78"/>
              </a:rPr>
              <a:t>urban</a:t>
            </a:r>
            <a:r>
              <a:rPr lang="fr-FR" sz="2000" b="1" dirty="0">
                <a:latin typeface="Sakkal Majalla" panose="02000000000000000000" pitchFamily="2" charset="-78"/>
                <a:cs typeface="Sakkal Majalla" panose="02000000000000000000" pitchFamily="2" charset="-78"/>
              </a:rPr>
              <a:t> </a:t>
            </a:r>
            <a:r>
              <a:rPr lang="fr-FR" sz="2000" b="1" dirty="0" err="1">
                <a:latin typeface="Sakkal Majalla" panose="02000000000000000000" pitchFamily="2" charset="-78"/>
                <a:cs typeface="Sakkal Majalla" panose="02000000000000000000" pitchFamily="2" charset="-78"/>
              </a:rPr>
              <a:t>mobility</a:t>
            </a:r>
            <a:r>
              <a:rPr lang="fr-FR" sz="2000" dirty="0">
                <a:latin typeface="Sakkal Majalla" panose="02000000000000000000" pitchFamily="2" charset="-78"/>
                <a:cs typeface="Sakkal Majalla" panose="02000000000000000000" pitchFamily="2" charset="-78"/>
              </a:rPr>
              <a:t>. In </a:t>
            </a:r>
            <a:r>
              <a:rPr lang="fr-FR" sz="2000" i="1" dirty="0">
                <a:latin typeface="Sakkal Majalla" panose="02000000000000000000" pitchFamily="2" charset="-78"/>
                <a:cs typeface="Sakkal Majalla" panose="02000000000000000000" pitchFamily="2" charset="-78"/>
              </a:rPr>
              <a:t>Smart </a:t>
            </a:r>
            <a:r>
              <a:rPr lang="fr-FR" sz="2000" i="1" dirty="0" err="1">
                <a:latin typeface="Sakkal Majalla" panose="02000000000000000000" pitchFamily="2" charset="-78"/>
                <a:cs typeface="Sakkal Majalla" panose="02000000000000000000" pitchFamily="2" charset="-78"/>
              </a:rPr>
              <a:t>Cities</a:t>
            </a:r>
            <a:r>
              <a:rPr lang="fr-FR" sz="2000" i="1" dirty="0">
                <a:latin typeface="Sakkal Majalla" panose="02000000000000000000" pitchFamily="2" charset="-78"/>
                <a:cs typeface="Sakkal Majalla" panose="02000000000000000000" pitchFamily="2" charset="-78"/>
              </a:rPr>
              <a:t> </a:t>
            </a:r>
            <a:r>
              <a:rPr lang="fr-FR" sz="2000" i="1" dirty="0" err="1">
                <a:latin typeface="Sakkal Majalla" panose="02000000000000000000" pitchFamily="2" charset="-78"/>
                <a:cs typeface="Sakkal Majalla" panose="02000000000000000000" pitchFamily="2" charset="-78"/>
              </a:rPr>
              <a:t>Conference</a:t>
            </a:r>
            <a:r>
              <a:rPr lang="fr-FR" sz="2000" i="1" dirty="0">
                <a:latin typeface="Sakkal Majalla" panose="02000000000000000000" pitchFamily="2" charset="-78"/>
                <a:cs typeface="Sakkal Majalla" panose="02000000000000000000" pitchFamily="2" charset="-78"/>
              </a:rPr>
              <a:t> (ISC2), 2015 IEEE First International</a:t>
            </a:r>
            <a:r>
              <a:rPr lang="fr-FR" sz="2000" dirty="0">
                <a:latin typeface="Sakkal Majalla" panose="02000000000000000000" pitchFamily="2" charset="-78"/>
                <a:cs typeface="Sakkal Majalla" panose="02000000000000000000" pitchFamily="2" charset="-78"/>
              </a:rPr>
              <a:t> (pp. 1-6). IEEE</a:t>
            </a:r>
            <a:r>
              <a:rPr lang="fr-FR" sz="2000" dirty="0" smtClean="0">
                <a:latin typeface="Sakkal Majalla" panose="02000000000000000000" pitchFamily="2" charset="-78"/>
                <a:cs typeface="Sakkal Majalla" panose="02000000000000000000" pitchFamily="2" charset="-78"/>
              </a:rPr>
              <a:t>.</a:t>
            </a:r>
          </a:p>
          <a:p>
            <a:pPr algn="just"/>
            <a:endParaRPr lang="fr-FR" sz="2000" dirty="0">
              <a:latin typeface="Sakkal Majalla" panose="02000000000000000000" pitchFamily="2" charset="-78"/>
              <a:cs typeface="Sakkal Majalla" panose="02000000000000000000" pitchFamily="2" charset="-78"/>
            </a:endParaRPr>
          </a:p>
          <a:p>
            <a:pPr algn="just"/>
            <a:r>
              <a:rPr lang="fr-FR" sz="2000" b="1" dirty="0" smtClean="0">
                <a:solidFill>
                  <a:srgbClr val="23D5FB"/>
                </a:solidFill>
                <a:latin typeface="Sakkal Majalla" panose="02000000000000000000" pitchFamily="2" charset="-78"/>
                <a:cs typeface="Sakkal Majalla" panose="02000000000000000000" pitchFamily="2" charset="-78"/>
              </a:rPr>
              <a:t>ARTICLE 7 [Nutrition] : </a:t>
            </a:r>
            <a:r>
              <a:rPr lang="fr-FR" sz="2000" dirty="0">
                <a:latin typeface="Sakkal Majalla" panose="02000000000000000000" pitchFamily="2" charset="-78"/>
                <a:cs typeface="Sakkal Majalla" panose="02000000000000000000" pitchFamily="2" charset="-78"/>
              </a:rPr>
              <a:t>Berger, V., &amp; </a:t>
            </a:r>
            <a:r>
              <a:rPr lang="fr-FR" sz="2000" dirty="0" err="1">
                <a:latin typeface="Sakkal Majalla" panose="02000000000000000000" pitchFamily="2" charset="-78"/>
                <a:cs typeface="Sakkal Majalla" panose="02000000000000000000" pitchFamily="2" charset="-78"/>
              </a:rPr>
              <a:t>Schrader</a:t>
            </a:r>
            <a:r>
              <a:rPr lang="fr-FR" sz="2000" dirty="0">
                <a:latin typeface="Sakkal Majalla" panose="02000000000000000000" pitchFamily="2" charset="-78"/>
                <a:cs typeface="Sakkal Majalla" panose="02000000000000000000" pitchFamily="2" charset="-78"/>
              </a:rPr>
              <a:t>, U. (2016). </a:t>
            </a:r>
            <a:r>
              <a:rPr lang="fr-FR" sz="2000" b="1" dirty="0" err="1" smtClean="0">
                <a:latin typeface="Sakkal Majalla" panose="02000000000000000000" pitchFamily="2" charset="-78"/>
                <a:cs typeface="Sakkal Majalla" panose="02000000000000000000" pitchFamily="2" charset="-78"/>
              </a:rPr>
              <a:t>Fostering</a:t>
            </a:r>
            <a:r>
              <a:rPr lang="fr-FR" sz="2000" b="1" dirty="0" smtClean="0">
                <a:latin typeface="Sakkal Majalla" panose="02000000000000000000" pitchFamily="2" charset="-78"/>
                <a:cs typeface="Sakkal Majalla" panose="02000000000000000000" pitchFamily="2" charset="-78"/>
              </a:rPr>
              <a:t> </a:t>
            </a:r>
            <a:r>
              <a:rPr lang="fr-FR" sz="2000" b="1" dirty="0" err="1">
                <a:latin typeface="Sakkal Majalla" panose="02000000000000000000" pitchFamily="2" charset="-78"/>
                <a:cs typeface="Sakkal Majalla" panose="02000000000000000000" pitchFamily="2" charset="-78"/>
              </a:rPr>
              <a:t>Sustainable</a:t>
            </a:r>
            <a:r>
              <a:rPr lang="fr-FR" sz="2000" b="1" dirty="0">
                <a:latin typeface="Sakkal Majalla" panose="02000000000000000000" pitchFamily="2" charset="-78"/>
                <a:cs typeface="Sakkal Majalla" panose="02000000000000000000" pitchFamily="2" charset="-78"/>
              </a:rPr>
              <a:t> Nutrition </a:t>
            </a:r>
            <a:r>
              <a:rPr lang="fr-FR" sz="2000" b="1" dirty="0" err="1">
                <a:latin typeface="Sakkal Majalla" panose="02000000000000000000" pitchFamily="2" charset="-78"/>
                <a:cs typeface="Sakkal Majalla" panose="02000000000000000000" pitchFamily="2" charset="-78"/>
              </a:rPr>
              <a:t>Behavior</a:t>
            </a:r>
            <a:r>
              <a:rPr lang="fr-FR" sz="2000" b="1" dirty="0">
                <a:latin typeface="Sakkal Majalla" panose="02000000000000000000" pitchFamily="2" charset="-78"/>
                <a:cs typeface="Sakkal Majalla" panose="02000000000000000000" pitchFamily="2" charset="-78"/>
              </a:rPr>
              <a:t> </a:t>
            </a:r>
            <a:r>
              <a:rPr lang="fr-FR" sz="2000" b="1" dirty="0" err="1" smtClean="0">
                <a:latin typeface="Sakkal Majalla" panose="02000000000000000000" pitchFamily="2" charset="-78"/>
                <a:cs typeface="Sakkal Majalla" panose="02000000000000000000" pitchFamily="2" charset="-78"/>
              </a:rPr>
              <a:t>through</a:t>
            </a:r>
            <a:r>
              <a:rPr lang="fr-FR" sz="2000" b="1" dirty="0">
                <a:latin typeface="Sakkal Majalla" panose="02000000000000000000" pitchFamily="2" charset="-78"/>
                <a:cs typeface="Sakkal Majalla" panose="02000000000000000000" pitchFamily="2" charset="-78"/>
              </a:rPr>
              <a:t> </a:t>
            </a:r>
            <a:r>
              <a:rPr lang="fr-FR" sz="2000" b="1" dirty="0" err="1" smtClean="0">
                <a:latin typeface="Sakkal Majalla" panose="02000000000000000000" pitchFamily="2" charset="-78"/>
                <a:cs typeface="Sakkal Majalla" panose="02000000000000000000" pitchFamily="2" charset="-78"/>
              </a:rPr>
              <a:t>Gamification</a:t>
            </a:r>
            <a:r>
              <a:rPr lang="fr-FR" sz="2000" dirty="0" smtClean="0">
                <a:latin typeface="Sakkal Majalla" panose="02000000000000000000" pitchFamily="2" charset="-78"/>
                <a:cs typeface="Sakkal Majalla" panose="02000000000000000000" pitchFamily="2" charset="-78"/>
              </a:rPr>
              <a:t>.</a:t>
            </a:r>
            <a:r>
              <a:rPr lang="fr-FR" sz="2000" dirty="0">
                <a:latin typeface="Sakkal Majalla" panose="02000000000000000000" pitchFamily="2" charset="-78"/>
                <a:cs typeface="Sakkal Majalla" panose="02000000000000000000" pitchFamily="2" charset="-78"/>
              </a:rPr>
              <a:t> </a:t>
            </a:r>
            <a:r>
              <a:rPr lang="fr-FR" sz="2000" i="1" dirty="0" err="1">
                <a:latin typeface="Sakkal Majalla" panose="02000000000000000000" pitchFamily="2" charset="-78"/>
                <a:cs typeface="Sakkal Majalla" panose="02000000000000000000" pitchFamily="2" charset="-78"/>
              </a:rPr>
              <a:t>Sustainability</a:t>
            </a:r>
            <a:r>
              <a:rPr lang="fr-FR" sz="2000" dirty="0">
                <a:latin typeface="Sakkal Majalla" panose="02000000000000000000" pitchFamily="2" charset="-78"/>
                <a:cs typeface="Sakkal Majalla" panose="02000000000000000000" pitchFamily="2" charset="-78"/>
              </a:rPr>
              <a:t>, </a:t>
            </a:r>
            <a:r>
              <a:rPr lang="fr-FR" sz="2000" i="1" dirty="0">
                <a:latin typeface="Sakkal Majalla" panose="02000000000000000000" pitchFamily="2" charset="-78"/>
                <a:cs typeface="Sakkal Majalla" panose="02000000000000000000" pitchFamily="2" charset="-78"/>
              </a:rPr>
              <a:t>8</a:t>
            </a:r>
            <a:r>
              <a:rPr lang="fr-FR" sz="2000" dirty="0">
                <a:latin typeface="Sakkal Majalla" panose="02000000000000000000" pitchFamily="2" charset="-78"/>
                <a:cs typeface="Sakkal Majalla" panose="02000000000000000000" pitchFamily="2" charset="-78"/>
              </a:rPr>
              <a:t>(1), 67</a:t>
            </a:r>
            <a:r>
              <a:rPr lang="fr-FR" sz="2000" dirty="0" smtClean="0">
                <a:latin typeface="Sakkal Majalla" panose="02000000000000000000" pitchFamily="2" charset="-78"/>
                <a:cs typeface="Sakkal Majalla" panose="02000000000000000000" pitchFamily="2" charset="-78"/>
              </a:rPr>
              <a:t>.</a:t>
            </a:r>
          </a:p>
          <a:p>
            <a:pPr algn="just"/>
            <a:endParaRPr lang="fr-FR" sz="2000" dirty="0">
              <a:latin typeface="Sakkal Majalla" panose="02000000000000000000" pitchFamily="2" charset="-78"/>
              <a:cs typeface="Sakkal Majalla" panose="02000000000000000000" pitchFamily="2" charset="-78"/>
            </a:endParaRPr>
          </a:p>
          <a:p>
            <a:pPr algn="just"/>
            <a:r>
              <a:rPr lang="fr-FR" sz="2000" b="1" dirty="0" smtClean="0">
                <a:solidFill>
                  <a:srgbClr val="23D5FB"/>
                </a:solidFill>
                <a:latin typeface="Sakkal Majalla" panose="02000000000000000000" pitchFamily="2" charset="-78"/>
                <a:cs typeface="Sakkal Majalla" panose="02000000000000000000" pitchFamily="2" charset="-78"/>
              </a:rPr>
              <a:t>ARTICLE 8 [Débat sur l’environnent] : </a:t>
            </a:r>
            <a:r>
              <a:rPr lang="fr-FR" sz="2000" dirty="0" err="1">
                <a:latin typeface="Sakkal Majalla" panose="02000000000000000000" pitchFamily="2" charset="-78"/>
                <a:cs typeface="Sakkal Majalla" panose="02000000000000000000" pitchFamily="2" charset="-78"/>
              </a:rPr>
              <a:t>Tolmie</a:t>
            </a:r>
            <a:r>
              <a:rPr lang="fr-FR" sz="2000" dirty="0">
                <a:latin typeface="Sakkal Majalla" panose="02000000000000000000" pitchFamily="2" charset="-78"/>
                <a:cs typeface="Sakkal Majalla" panose="02000000000000000000" pitchFamily="2" charset="-78"/>
              </a:rPr>
              <a:t>, P., Chamberlain, A., &amp; </a:t>
            </a:r>
            <a:r>
              <a:rPr lang="fr-FR" sz="2000" dirty="0" err="1">
                <a:latin typeface="Sakkal Majalla" panose="02000000000000000000" pitchFamily="2" charset="-78"/>
                <a:cs typeface="Sakkal Majalla" panose="02000000000000000000" pitchFamily="2" charset="-78"/>
              </a:rPr>
              <a:t>Benford</a:t>
            </a:r>
            <a:r>
              <a:rPr lang="fr-FR" sz="2000" dirty="0">
                <a:latin typeface="Sakkal Majalla" panose="02000000000000000000" pitchFamily="2" charset="-78"/>
                <a:cs typeface="Sakkal Majalla" panose="02000000000000000000" pitchFamily="2" charset="-78"/>
              </a:rPr>
              <a:t>, S. (2014). </a:t>
            </a:r>
            <a:r>
              <a:rPr lang="fr-FR" sz="2000" b="1" dirty="0" err="1">
                <a:latin typeface="Sakkal Majalla" panose="02000000000000000000" pitchFamily="2" charset="-78"/>
                <a:cs typeface="Sakkal Majalla" panose="02000000000000000000" pitchFamily="2" charset="-78"/>
              </a:rPr>
              <a:t>Designing</a:t>
            </a:r>
            <a:r>
              <a:rPr lang="fr-FR" sz="2000" b="1" dirty="0">
                <a:latin typeface="Sakkal Majalla" panose="02000000000000000000" pitchFamily="2" charset="-78"/>
                <a:cs typeface="Sakkal Majalla" panose="02000000000000000000" pitchFamily="2" charset="-78"/>
              </a:rPr>
              <a:t> for </a:t>
            </a:r>
            <a:r>
              <a:rPr lang="fr-FR" sz="2000" b="1" dirty="0" err="1">
                <a:latin typeface="Sakkal Majalla" panose="02000000000000000000" pitchFamily="2" charset="-78"/>
                <a:cs typeface="Sakkal Majalla" panose="02000000000000000000" pitchFamily="2" charset="-78"/>
              </a:rPr>
              <a:t>reportability</a:t>
            </a:r>
            <a:r>
              <a:rPr lang="fr-FR" sz="2000" b="1" dirty="0">
                <a:latin typeface="Sakkal Majalla" panose="02000000000000000000" pitchFamily="2" charset="-78"/>
                <a:cs typeface="Sakkal Majalla" panose="02000000000000000000" pitchFamily="2" charset="-78"/>
              </a:rPr>
              <a:t>: </a:t>
            </a:r>
            <a:r>
              <a:rPr lang="fr-FR" sz="2000" b="1" dirty="0" err="1">
                <a:latin typeface="Sakkal Majalla" panose="02000000000000000000" pitchFamily="2" charset="-78"/>
                <a:cs typeface="Sakkal Majalla" panose="02000000000000000000" pitchFamily="2" charset="-78"/>
              </a:rPr>
              <a:t>sustainable</a:t>
            </a:r>
            <a:r>
              <a:rPr lang="fr-FR" sz="2000" b="1" dirty="0">
                <a:latin typeface="Sakkal Majalla" panose="02000000000000000000" pitchFamily="2" charset="-78"/>
                <a:cs typeface="Sakkal Majalla" panose="02000000000000000000" pitchFamily="2" charset="-78"/>
              </a:rPr>
              <a:t> </a:t>
            </a:r>
            <a:r>
              <a:rPr lang="fr-FR" sz="2000" b="1" dirty="0" err="1">
                <a:latin typeface="Sakkal Majalla" panose="02000000000000000000" pitchFamily="2" charset="-78"/>
                <a:cs typeface="Sakkal Majalla" panose="02000000000000000000" pitchFamily="2" charset="-78"/>
              </a:rPr>
              <a:t>gamification</a:t>
            </a:r>
            <a:r>
              <a:rPr lang="fr-FR" sz="2000" b="1" dirty="0">
                <a:latin typeface="Sakkal Majalla" panose="02000000000000000000" pitchFamily="2" charset="-78"/>
                <a:cs typeface="Sakkal Majalla" panose="02000000000000000000" pitchFamily="2" charset="-78"/>
              </a:rPr>
              <a:t>, public engagement, and </a:t>
            </a:r>
            <a:r>
              <a:rPr lang="fr-FR" sz="2000" b="1" dirty="0" err="1">
                <a:latin typeface="Sakkal Majalla" panose="02000000000000000000" pitchFamily="2" charset="-78"/>
                <a:cs typeface="Sakkal Majalla" panose="02000000000000000000" pitchFamily="2" charset="-78"/>
              </a:rPr>
              <a:t>promoting</a:t>
            </a:r>
            <a:r>
              <a:rPr lang="fr-FR" sz="2000" b="1" dirty="0">
                <a:latin typeface="Sakkal Majalla" panose="02000000000000000000" pitchFamily="2" charset="-78"/>
                <a:cs typeface="Sakkal Majalla" panose="02000000000000000000" pitchFamily="2" charset="-78"/>
              </a:rPr>
              <a:t> </a:t>
            </a:r>
            <a:r>
              <a:rPr lang="fr-FR" sz="2000" b="1" dirty="0" err="1">
                <a:latin typeface="Sakkal Majalla" panose="02000000000000000000" pitchFamily="2" charset="-78"/>
                <a:cs typeface="Sakkal Majalla" panose="02000000000000000000" pitchFamily="2" charset="-78"/>
              </a:rPr>
              <a:t>environmental</a:t>
            </a:r>
            <a:r>
              <a:rPr lang="fr-FR" sz="2000" b="1" dirty="0">
                <a:latin typeface="Sakkal Majalla" panose="02000000000000000000" pitchFamily="2" charset="-78"/>
                <a:cs typeface="Sakkal Majalla" panose="02000000000000000000" pitchFamily="2" charset="-78"/>
              </a:rPr>
              <a:t> </a:t>
            </a:r>
            <a:r>
              <a:rPr lang="fr-FR" sz="2000" b="1" dirty="0" err="1">
                <a:latin typeface="Sakkal Majalla" panose="02000000000000000000" pitchFamily="2" charset="-78"/>
                <a:cs typeface="Sakkal Majalla" panose="02000000000000000000" pitchFamily="2" charset="-78"/>
              </a:rPr>
              <a:t>debate</a:t>
            </a:r>
            <a:r>
              <a:rPr lang="fr-FR" sz="2000" dirty="0">
                <a:latin typeface="Sakkal Majalla" panose="02000000000000000000" pitchFamily="2" charset="-78"/>
                <a:cs typeface="Sakkal Majalla" panose="02000000000000000000" pitchFamily="2" charset="-78"/>
              </a:rPr>
              <a:t>. </a:t>
            </a:r>
            <a:r>
              <a:rPr lang="fr-FR" sz="2000" i="1" dirty="0" err="1">
                <a:latin typeface="Sakkal Majalla" panose="02000000000000000000" pitchFamily="2" charset="-78"/>
                <a:cs typeface="Sakkal Majalla" panose="02000000000000000000" pitchFamily="2" charset="-78"/>
              </a:rPr>
              <a:t>Personal</a:t>
            </a:r>
            <a:r>
              <a:rPr lang="fr-FR" sz="2000" i="1" dirty="0">
                <a:latin typeface="Sakkal Majalla" panose="02000000000000000000" pitchFamily="2" charset="-78"/>
                <a:cs typeface="Sakkal Majalla" panose="02000000000000000000" pitchFamily="2" charset="-78"/>
              </a:rPr>
              <a:t> and </a:t>
            </a:r>
            <a:r>
              <a:rPr lang="fr-FR" sz="2000" i="1" dirty="0" err="1">
                <a:latin typeface="Sakkal Majalla" panose="02000000000000000000" pitchFamily="2" charset="-78"/>
                <a:cs typeface="Sakkal Majalla" panose="02000000000000000000" pitchFamily="2" charset="-78"/>
              </a:rPr>
              <a:t>Ubiquitous</a:t>
            </a:r>
            <a:r>
              <a:rPr lang="fr-FR" sz="2000" i="1" dirty="0">
                <a:latin typeface="Sakkal Majalla" panose="02000000000000000000" pitchFamily="2" charset="-78"/>
                <a:cs typeface="Sakkal Majalla" panose="02000000000000000000" pitchFamily="2" charset="-78"/>
              </a:rPr>
              <a:t> </a:t>
            </a:r>
            <a:r>
              <a:rPr lang="fr-FR" sz="2000" i="1" dirty="0" err="1">
                <a:latin typeface="Sakkal Majalla" panose="02000000000000000000" pitchFamily="2" charset="-78"/>
                <a:cs typeface="Sakkal Majalla" panose="02000000000000000000" pitchFamily="2" charset="-78"/>
              </a:rPr>
              <a:t>Computing</a:t>
            </a:r>
            <a:r>
              <a:rPr lang="fr-FR" sz="2000" dirty="0">
                <a:latin typeface="Sakkal Majalla" panose="02000000000000000000" pitchFamily="2" charset="-78"/>
                <a:cs typeface="Sakkal Majalla" panose="02000000000000000000" pitchFamily="2" charset="-78"/>
              </a:rPr>
              <a:t>, </a:t>
            </a:r>
            <a:r>
              <a:rPr lang="fr-FR" sz="2000" i="1" dirty="0">
                <a:latin typeface="Sakkal Majalla" panose="02000000000000000000" pitchFamily="2" charset="-78"/>
                <a:cs typeface="Sakkal Majalla" panose="02000000000000000000" pitchFamily="2" charset="-78"/>
              </a:rPr>
              <a:t>18</a:t>
            </a:r>
            <a:r>
              <a:rPr lang="fr-FR" sz="2000" dirty="0">
                <a:latin typeface="Sakkal Majalla" panose="02000000000000000000" pitchFamily="2" charset="-78"/>
                <a:cs typeface="Sakkal Majalla" panose="02000000000000000000" pitchFamily="2" charset="-78"/>
              </a:rPr>
              <a:t>(7), 1763-1774.</a:t>
            </a:r>
            <a:endParaRPr lang="fr-FR" sz="2000" dirty="0" smtClean="0">
              <a:latin typeface="Sakkal Majalla" panose="02000000000000000000" pitchFamily="2" charset="-78"/>
              <a:cs typeface="Sakkal Majalla" panose="02000000000000000000" pitchFamily="2" charset="-78"/>
            </a:endParaRPr>
          </a:p>
        </p:txBody>
      </p:sp>
    </p:spTree>
    <p:extLst>
      <p:ext uri="{BB962C8B-B14F-4D97-AF65-F5344CB8AC3E}">
        <p14:creationId xmlns:p14="http://schemas.microsoft.com/office/powerpoint/2010/main" val="2584572403"/>
      </p:ext>
    </p:extLst>
  </p:cSld>
  <p:clrMapOvr>
    <a:masterClrMapping/>
  </p:clrMapOvr>
  <p:transition spd="slow">
    <p:push dir="u"/>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1"/>
            <a:ext cx="12192000"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p:cNvSpPr/>
          <p:nvPr/>
        </p:nvSpPr>
        <p:spPr>
          <a:xfrm>
            <a:off x="6167120" y="-10159"/>
            <a:ext cx="6024880" cy="3799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Rectangle 8"/>
          <p:cNvSpPr/>
          <p:nvPr/>
        </p:nvSpPr>
        <p:spPr>
          <a:xfrm>
            <a:off x="6268720" y="154170"/>
            <a:ext cx="5821679" cy="3477875"/>
          </a:xfrm>
          <a:prstGeom prst="rect">
            <a:avLst/>
          </a:prstGeom>
        </p:spPr>
        <p:txBody>
          <a:bodyPr wrap="square">
            <a:spAutoFit/>
          </a:bodyPr>
          <a:lstStyle/>
          <a:p>
            <a:pPr algn="just"/>
            <a:r>
              <a:rPr lang="fr-FR" sz="2000" b="1" dirty="0" smtClean="0">
                <a:solidFill>
                  <a:srgbClr val="23D5FB"/>
                </a:solidFill>
                <a:latin typeface="Sakkal Majalla" panose="02000000000000000000" pitchFamily="2" charset="-78"/>
                <a:cs typeface="Sakkal Majalla" panose="02000000000000000000" pitchFamily="2" charset="-78"/>
              </a:rPr>
              <a:t>ARTICLE 9 [Réseau social de l’environnement] : </a:t>
            </a:r>
            <a:r>
              <a:rPr lang="fr-FR" sz="2000" dirty="0">
                <a:latin typeface="Sakkal Majalla" panose="02000000000000000000" pitchFamily="2" charset="-78"/>
                <a:cs typeface="Sakkal Majalla" panose="02000000000000000000" pitchFamily="2" charset="-78"/>
              </a:rPr>
              <a:t>Vara, D., </a:t>
            </a:r>
            <a:r>
              <a:rPr lang="fr-FR" sz="2000" dirty="0" err="1">
                <a:latin typeface="Sakkal Majalla" panose="02000000000000000000" pitchFamily="2" charset="-78"/>
                <a:cs typeface="Sakkal Majalla" panose="02000000000000000000" pitchFamily="2" charset="-78"/>
              </a:rPr>
              <a:t>Macias</a:t>
            </a:r>
            <a:r>
              <a:rPr lang="fr-FR" sz="2000" dirty="0">
                <a:latin typeface="Sakkal Majalla" panose="02000000000000000000" pitchFamily="2" charset="-78"/>
                <a:cs typeface="Sakkal Majalla" panose="02000000000000000000" pitchFamily="2" charset="-78"/>
              </a:rPr>
              <a:t>, E., Gracia, S., Torrents, A., &amp; Lee, S. (2011, July). </a:t>
            </a:r>
            <a:r>
              <a:rPr lang="fr-FR" sz="2000" b="1" dirty="0" err="1">
                <a:latin typeface="Sakkal Majalla" panose="02000000000000000000" pitchFamily="2" charset="-78"/>
                <a:cs typeface="Sakkal Majalla" panose="02000000000000000000" pitchFamily="2" charset="-78"/>
              </a:rPr>
              <a:t>Meeco</a:t>
            </a:r>
            <a:r>
              <a:rPr lang="fr-FR" sz="2000" b="1" dirty="0">
                <a:latin typeface="Sakkal Majalla" panose="02000000000000000000" pitchFamily="2" charset="-78"/>
                <a:cs typeface="Sakkal Majalla" panose="02000000000000000000" pitchFamily="2" charset="-78"/>
              </a:rPr>
              <a:t>: </a:t>
            </a:r>
            <a:r>
              <a:rPr lang="fr-FR" sz="2000" b="1" dirty="0" err="1">
                <a:latin typeface="Sakkal Majalla" panose="02000000000000000000" pitchFamily="2" charset="-78"/>
                <a:cs typeface="Sakkal Majalla" panose="02000000000000000000" pitchFamily="2" charset="-78"/>
              </a:rPr>
              <a:t>Gamifying</a:t>
            </a:r>
            <a:r>
              <a:rPr lang="fr-FR" sz="2000" b="1" dirty="0">
                <a:latin typeface="Sakkal Majalla" panose="02000000000000000000" pitchFamily="2" charset="-78"/>
                <a:cs typeface="Sakkal Majalla" panose="02000000000000000000" pitchFamily="2" charset="-78"/>
              </a:rPr>
              <a:t> </a:t>
            </a:r>
            <a:r>
              <a:rPr lang="fr-FR" sz="2000" b="1" dirty="0" err="1">
                <a:latin typeface="Sakkal Majalla" panose="02000000000000000000" pitchFamily="2" charset="-78"/>
                <a:cs typeface="Sakkal Majalla" panose="02000000000000000000" pitchFamily="2" charset="-78"/>
              </a:rPr>
              <a:t>ecology</a:t>
            </a:r>
            <a:r>
              <a:rPr lang="fr-FR" sz="2000" b="1" dirty="0">
                <a:latin typeface="Sakkal Majalla" panose="02000000000000000000" pitchFamily="2" charset="-78"/>
                <a:cs typeface="Sakkal Majalla" panose="02000000000000000000" pitchFamily="2" charset="-78"/>
              </a:rPr>
              <a:t> </a:t>
            </a:r>
            <a:r>
              <a:rPr lang="fr-FR" sz="2000" b="1" dirty="0" err="1">
                <a:latin typeface="Sakkal Majalla" panose="02000000000000000000" pitchFamily="2" charset="-78"/>
                <a:cs typeface="Sakkal Majalla" panose="02000000000000000000" pitchFamily="2" charset="-78"/>
              </a:rPr>
              <a:t>through</a:t>
            </a:r>
            <a:r>
              <a:rPr lang="fr-FR" sz="2000" b="1" dirty="0">
                <a:latin typeface="Sakkal Majalla" panose="02000000000000000000" pitchFamily="2" charset="-78"/>
                <a:cs typeface="Sakkal Majalla" panose="02000000000000000000" pitchFamily="2" charset="-78"/>
              </a:rPr>
              <a:t> a social networking </a:t>
            </a:r>
            <a:r>
              <a:rPr lang="fr-FR" sz="2000" b="1" dirty="0" err="1">
                <a:latin typeface="Sakkal Majalla" panose="02000000000000000000" pitchFamily="2" charset="-78"/>
                <a:cs typeface="Sakkal Majalla" panose="02000000000000000000" pitchFamily="2" charset="-78"/>
              </a:rPr>
              <a:t>platform</a:t>
            </a:r>
            <a:r>
              <a:rPr lang="fr-FR" sz="2000" dirty="0">
                <a:latin typeface="Sakkal Majalla" panose="02000000000000000000" pitchFamily="2" charset="-78"/>
                <a:cs typeface="Sakkal Majalla" panose="02000000000000000000" pitchFamily="2" charset="-78"/>
              </a:rPr>
              <a:t>. In </a:t>
            </a:r>
            <a:r>
              <a:rPr lang="fr-FR" sz="2000" i="1" dirty="0" err="1">
                <a:latin typeface="Sakkal Majalla" panose="02000000000000000000" pitchFamily="2" charset="-78"/>
                <a:cs typeface="Sakkal Majalla" panose="02000000000000000000" pitchFamily="2" charset="-78"/>
              </a:rPr>
              <a:t>Multimedia</a:t>
            </a:r>
            <a:r>
              <a:rPr lang="fr-FR" sz="2000" i="1" dirty="0">
                <a:latin typeface="Sakkal Majalla" panose="02000000000000000000" pitchFamily="2" charset="-78"/>
                <a:cs typeface="Sakkal Majalla" panose="02000000000000000000" pitchFamily="2" charset="-78"/>
              </a:rPr>
              <a:t> and Expo (ICME), 2011 IEEE International </a:t>
            </a:r>
            <a:r>
              <a:rPr lang="fr-FR" sz="2000" i="1" dirty="0" err="1">
                <a:latin typeface="Sakkal Majalla" panose="02000000000000000000" pitchFamily="2" charset="-78"/>
                <a:cs typeface="Sakkal Majalla" panose="02000000000000000000" pitchFamily="2" charset="-78"/>
              </a:rPr>
              <a:t>Conference</a:t>
            </a:r>
            <a:r>
              <a:rPr lang="fr-FR" sz="2000" i="1" dirty="0">
                <a:latin typeface="Sakkal Majalla" panose="02000000000000000000" pitchFamily="2" charset="-78"/>
                <a:cs typeface="Sakkal Majalla" panose="02000000000000000000" pitchFamily="2" charset="-78"/>
              </a:rPr>
              <a:t> on</a:t>
            </a:r>
            <a:r>
              <a:rPr lang="fr-FR" sz="2000" dirty="0">
                <a:latin typeface="Sakkal Majalla" panose="02000000000000000000" pitchFamily="2" charset="-78"/>
                <a:cs typeface="Sakkal Majalla" panose="02000000000000000000" pitchFamily="2" charset="-78"/>
              </a:rPr>
              <a:t> (pp. 1-6). IEEE</a:t>
            </a:r>
            <a:r>
              <a:rPr lang="fr-FR" sz="2000" dirty="0" smtClean="0">
                <a:latin typeface="Sakkal Majalla" panose="02000000000000000000" pitchFamily="2" charset="-78"/>
                <a:cs typeface="Sakkal Majalla" panose="02000000000000000000" pitchFamily="2" charset="-78"/>
              </a:rPr>
              <a:t>.</a:t>
            </a:r>
          </a:p>
          <a:p>
            <a:pPr algn="just"/>
            <a:endParaRPr lang="fr-FR" sz="2000" dirty="0">
              <a:latin typeface="Sakkal Majalla" panose="02000000000000000000" pitchFamily="2" charset="-78"/>
              <a:cs typeface="Sakkal Majalla" panose="02000000000000000000" pitchFamily="2" charset="-78"/>
            </a:endParaRPr>
          </a:p>
          <a:p>
            <a:pPr algn="just"/>
            <a:r>
              <a:rPr lang="fr-FR" sz="2000" b="1" dirty="0" smtClean="0">
                <a:solidFill>
                  <a:srgbClr val="23D5FB"/>
                </a:solidFill>
                <a:latin typeface="Sakkal Majalla" panose="02000000000000000000" pitchFamily="2" charset="-78"/>
                <a:cs typeface="Sakkal Majalla" panose="02000000000000000000" pitchFamily="2" charset="-78"/>
              </a:rPr>
              <a:t>ARTICLE 10 [enseigner l’environnement] : </a:t>
            </a:r>
            <a:r>
              <a:rPr lang="fr-FR" sz="2000" dirty="0">
                <a:latin typeface="Sakkal Majalla" panose="02000000000000000000" pitchFamily="2" charset="-78"/>
                <a:cs typeface="Sakkal Majalla" panose="02000000000000000000" pitchFamily="2" charset="-78"/>
              </a:rPr>
              <a:t>Flores, E. G. R., Montoya, M. S. R., &amp; Mena, J. (2016, </a:t>
            </a:r>
            <a:r>
              <a:rPr lang="fr-FR" sz="2000" dirty="0" err="1">
                <a:latin typeface="Sakkal Majalla" panose="02000000000000000000" pitchFamily="2" charset="-78"/>
                <a:cs typeface="Sakkal Majalla" panose="02000000000000000000" pitchFamily="2" charset="-78"/>
              </a:rPr>
              <a:t>November</a:t>
            </a:r>
            <a:r>
              <a:rPr lang="fr-FR" sz="2000" dirty="0">
                <a:latin typeface="Sakkal Majalla" panose="02000000000000000000" pitchFamily="2" charset="-78"/>
                <a:cs typeface="Sakkal Majalla" panose="02000000000000000000" pitchFamily="2" charset="-78"/>
              </a:rPr>
              <a:t>). </a:t>
            </a:r>
            <a:r>
              <a:rPr lang="fr-FR" sz="2000" b="1" dirty="0">
                <a:latin typeface="Sakkal Majalla" panose="02000000000000000000" pitchFamily="2" charset="-78"/>
                <a:cs typeface="Sakkal Majalla" panose="02000000000000000000" pitchFamily="2" charset="-78"/>
              </a:rPr>
              <a:t>Challenge-</a:t>
            </a:r>
            <a:r>
              <a:rPr lang="fr-FR" sz="2000" b="1" dirty="0" err="1">
                <a:latin typeface="Sakkal Majalla" panose="02000000000000000000" pitchFamily="2" charset="-78"/>
                <a:cs typeface="Sakkal Majalla" panose="02000000000000000000" pitchFamily="2" charset="-78"/>
              </a:rPr>
              <a:t>based</a:t>
            </a:r>
            <a:r>
              <a:rPr lang="fr-FR" sz="2000" b="1" dirty="0">
                <a:latin typeface="Sakkal Majalla" panose="02000000000000000000" pitchFamily="2" charset="-78"/>
                <a:cs typeface="Sakkal Majalla" panose="02000000000000000000" pitchFamily="2" charset="-78"/>
              </a:rPr>
              <a:t> </a:t>
            </a:r>
            <a:r>
              <a:rPr lang="fr-FR" sz="2000" b="1" dirty="0" err="1">
                <a:latin typeface="Sakkal Majalla" panose="02000000000000000000" pitchFamily="2" charset="-78"/>
                <a:cs typeface="Sakkal Majalla" panose="02000000000000000000" pitchFamily="2" charset="-78"/>
              </a:rPr>
              <a:t>gamification</a:t>
            </a:r>
            <a:r>
              <a:rPr lang="fr-FR" sz="2000" b="1" dirty="0">
                <a:latin typeface="Sakkal Majalla" panose="02000000000000000000" pitchFamily="2" charset="-78"/>
                <a:cs typeface="Sakkal Majalla" panose="02000000000000000000" pitchFamily="2" charset="-78"/>
              </a:rPr>
              <a:t> as a </a:t>
            </a:r>
            <a:r>
              <a:rPr lang="fr-FR" sz="2000" b="1" dirty="0" err="1">
                <a:latin typeface="Sakkal Majalla" panose="02000000000000000000" pitchFamily="2" charset="-78"/>
                <a:cs typeface="Sakkal Majalla" panose="02000000000000000000" pitchFamily="2" charset="-78"/>
              </a:rPr>
              <a:t>teaching'open</a:t>
            </a:r>
            <a:r>
              <a:rPr lang="fr-FR" sz="2000" b="1" dirty="0">
                <a:latin typeface="Sakkal Majalla" panose="02000000000000000000" pitchFamily="2" charset="-78"/>
                <a:cs typeface="Sakkal Majalla" panose="02000000000000000000" pitchFamily="2" charset="-78"/>
              </a:rPr>
              <a:t> </a:t>
            </a:r>
            <a:r>
              <a:rPr lang="fr-FR" sz="2000" b="1" dirty="0" err="1">
                <a:latin typeface="Sakkal Majalla" panose="02000000000000000000" pitchFamily="2" charset="-78"/>
                <a:cs typeface="Sakkal Majalla" panose="02000000000000000000" pitchFamily="2" charset="-78"/>
              </a:rPr>
              <a:t>educational</a:t>
            </a:r>
            <a:r>
              <a:rPr lang="fr-FR" sz="2000" b="1" dirty="0">
                <a:latin typeface="Sakkal Majalla" panose="02000000000000000000" pitchFamily="2" charset="-78"/>
                <a:cs typeface="Sakkal Majalla" panose="02000000000000000000" pitchFamily="2" charset="-78"/>
              </a:rPr>
              <a:t> innovation </a:t>
            </a:r>
            <a:r>
              <a:rPr lang="fr-FR" sz="2000" b="1" dirty="0" err="1">
                <a:latin typeface="Sakkal Majalla" panose="02000000000000000000" pitchFamily="2" charset="-78"/>
                <a:cs typeface="Sakkal Majalla" panose="02000000000000000000" pitchFamily="2" charset="-78"/>
              </a:rPr>
              <a:t>strategy</a:t>
            </a:r>
            <a:r>
              <a:rPr lang="fr-FR" sz="2000" b="1" dirty="0">
                <a:latin typeface="Sakkal Majalla" panose="02000000000000000000" pitchFamily="2" charset="-78"/>
                <a:cs typeface="Sakkal Majalla" panose="02000000000000000000" pitchFamily="2" charset="-78"/>
              </a:rPr>
              <a:t> in the </a:t>
            </a:r>
            <a:r>
              <a:rPr lang="fr-FR" sz="2000" b="1" dirty="0" err="1">
                <a:latin typeface="Sakkal Majalla" panose="02000000000000000000" pitchFamily="2" charset="-78"/>
                <a:cs typeface="Sakkal Majalla" panose="02000000000000000000" pitchFamily="2" charset="-78"/>
              </a:rPr>
              <a:t>energy</a:t>
            </a:r>
            <a:r>
              <a:rPr lang="fr-FR" sz="2000" b="1" dirty="0">
                <a:latin typeface="Sakkal Majalla" panose="02000000000000000000" pitchFamily="2" charset="-78"/>
                <a:cs typeface="Sakkal Majalla" panose="02000000000000000000" pitchFamily="2" charset="-78"/>
              </a:rPr>
              <a:t> </a:t>
            </a:r>
            <a:r>
              <a:rPr lang="fr-FR" sz="2000" b="1" dirty="0" err="1">
                <a:latin typeface="Sakkal Majalla" panose="02000000000000000000" pitchFamily="2" charset="-78"/>
                <a:cs typeface="Sakkal Majalla" panose="02000000000000000000" pitchFamily="2" charset="-78"/>
              </a:rPr>
              <a:t>sustainability</a:t>
            </a:r>
            <a:r>
              <a:rPr lang="fr-FR" sz="2000" b="1" dirty="0">
                <a:latin typeface="Sakkal Majalla" panose="02000000000000000000" pitchFamily="2" charset="-78"/>
                <a:cs typeface="Sakkal Majalla" panose="02000000000000000000" pitchFamily="2" charset="-78"/>
              </a:rPr>
              <a:t> area</a:t>
            </a:r>
            <a:r>
              <a:rPr lang="fr-FR" sz="2000" dirty="0">
                <a:latin typeface="Sakkal Majalla" panose="02000000000000000000" pitchFamily="2" charset="-78"/>
                <a:cs typeface="Sakkal Majalla" panose="02000000000000000000" pitchFamily="2" charset="-78"/>
              </a:rPr>
              <a:t>. In </a:t>
            </a:r>
            <a:r>
              <a:rPr lang="fr-FR" sz="2000" i="1" dirty="0" err="1">
                <a:latin typeface="Sakkal Majalla" panose="02000000000000000000" pitchFamily="2" charset="-78"/>
                <a:cs typeface="Sakkal Majalla" panose="02000000000000000000" pitchFamily="2" charset="-78"/>
              </a:rPr>
              <a:t>Proceedings</a:t>
            </a:r>
            <a:r>
              <a:rPr lang="fr-FR" sz="2000" i="1" dirty="0">
                <a:latin typeface="Sakkal Majalla" panose="02000000000000000000" pitchFamily="2" charset="-78"/>
                <a:cs typeface="Sakkal Majalla" panose="02000000000000000000" pitchFamily="2" charset="-78"/>
              </a:rPr>
              <a:t> of the </a:t>
            </a:r>
            <a:r>
              <a:rPr lang="fr-FR" sz="2000" i="1" dirty="0" err="1">
                <a:latin typeface="Sakkal Majalla" panose="02000000000000000000" pitchFamily="2" charset="-78"/>
                <a:cs typeface="Sakkal Majalla" panose="02000000000000000000" pitchFamily="2" charset="-78"/>
              </a:rPr>
              <a:t>Fourth</a:t>
            </a:r>
            <a:r>
              <a:rPr lang="fr-FR" sz="2000" i="1" dirty="0">
                <a:latin typeface="Sakkal Majalla" panose="02000000000000000000" pitchFamily="2" charset="-78"/>
                <a:cs typeface="Sakkal Majalla" panose="02000000000000000000" pitchFamily="2" charset="-78"/>
              </a:rPr>
              <a:t> International </a:t>
            </a:r>
            <a:r>
              <a:rPr lang="fr-FR" sz="2000" i="1" dirty="0" err="1">
                <a:latin typeface="Sakkal Majalla" panose="02000000000000000000" pitchFamily="2" charset="-78"/>
                <a:cs typeface="Sakkal Majalla" panose="02000000000000000000" pitchFamily="2" charset="-78"/>
              </a:rPr>
              <a:t>Conference</a:t>
            </a:r>
            <a:r>
              <a:rPr lang="fr-FR" sz="2000" i="1" dirty="0">
                <a:latin typeface="Sakkal Majalla" panose="02000000000000000000" pitchFamily="2" charset="-78"/>
                <a:cs typeface="Sakkal Majalla" panose="02000000000000000000" pitchFamily="2" charset="-78"/>
              </a:rPr>
              <a:t> on </a:t>
            </a:r>
            <a:r>
              <a:rPr lang="fr-FR" sz="2000" i="1" dirty="0" err="1">
                <a:latin typeface="Sakkal Majalla" panose="02000000000000000000" pitchFamily="2" charset="-78"/>
                <a:cs typeface="Sakkal Majalla" panose="02000000000000000000" pitchFamily="2" charset="-78"/>
              </a:rPr>
              <a:t>Technological</a:t>
            </a:r>
            <a:r>
              <a:rPr lang="fr-FR" sz="2000" i="1" dirty="0">
                <a:latin typeface="Sakkal Majalla" panose="02000000000000000000" pitchFamily="2" charset="-78"/>
                <a:cs typeface="Sakkal Majalla" panose="02000000000000000000" pitchFamily="2" charset="-78"/>
              </a:rPr>
              <a:t> </a:t>
            </a:r>
            <a:r>
              <a:rPr lang="fr-FR" sz="2000" i="1" dirty="0" err="1">
                <a:latin typeface="Sakkal Majalla" panose="02000000000000000000" pitchFamily="2" charset="-78"/>
                <a:cs typeface="Sakkal Majalla" panose="02000000000000000000" pitchFamily="2" charset="-78"/>
              </a:rPr>
              <a:t>Ecosystems</a:t>
            </a:r>
            <a:r>
              <a:rPr lang="fr-FR" sz="2000" i="1" dirty="0">
                <a:latin typeface="Sakkal Majalla" panose="02000000000000000000" pitchFamily="2" charset="-78"/>
                <a:cs typeface="Sakkal Majalla" panose="02000000000000000000" pitchFamily="2" charset="-78"/>
              </a:rPr>
              <a:t> for </a:t>
            </a:r>
            <a:r>
              <a:rPr lang="fr-FR" sz="2000" i="1" dirty="0" err="1">
                <a:latin typeface="Sakkal Majalla" panose="02000000000000000000" pitchFamily="2" charset="-78"/>
                <a:cs typeface="Sakkal Majalla" panose="02000000000000000000" pitchFamily="2" charset="-78"/>
              </a:rPr>
              <a:t>Enhancing</a:t>
            </a:r>
            <a:r>
              <a:rPr lang="fr-FR" sz="2000" i="1" dirty="0">
                <a:latin typeface="Sakkal Majalla" panose="02000000000000000000" pitchFamily="2" charset="-78"/>
                <a:cs typeface="Sakkal Majalla" panose="02000000000000000000" pitchFamily="2" charset="-78"/>
              </a:rPr>
              <a:t> </a:t>
            </a:r>
            <a:r>
              <a:rPr lang="fr-FR" sz="2000" i="1" dirty="0" err="1">
                <a:latin typeface="Sakkal Majalla" panose="02000000000000000000" pitchFamily="2" charset="-78"/>
                <a:cs typeface="Sakkal Majalla" panose="02000000000000000000" pitchFamily="2" charset="-78"/>
              </a:rPr>
              <a:t>Multiculturality</a:t>
            </a:r>
            <a:r>
              <a:rPr lang="fr-FR" sz="2000" dirty="0">
                <a:latin typeface="Sakkal Majalla" panose="02000000000000000000" pitchFamily="2" charset="-78"/>
                <a:cs typeface="Sakkal Majalla" panose="02000000000000000000" pitchFamily="2" charset="-78"/>
              </a:rPr>
              <a:t> (pp. 1127-1131). ACM.</a:t>
            </a:r>
            <a:endParaRPr lang="fr-FR" sz="2000" dirty="0" smtClean="0">
              <a:latin typeface="Sakkal Majalla" panose="02000000000000000000" pitchFamily="2" charset="-78"/>
              <a:cs typeface="Sakkal Majalla" panose="02000000000000000000" pitchFamily="2" charset="-78"/>
            </a:endParaRPr>
          </a:p>
        </p:txBody>
      </p:sp>
    </p:spTree>
    <p:extLst>
      <p:ext uri="{BB962C8B-B14F-4D97-AF65-F5344CB8AC3E}">
        <p14:creationId xmlns:p14="http://schemas.microsoft.com/office/powerpoint/2010/main" val="2690806760"/>
      </p:ext>
    </p:extLst>
  </p:cSld>
  <p:clrMapOvr>
    <a:masterClrMapping/>
  </p:clrMapOvr>
  <p:transition spd="slow">
    <p:push dir="u"/>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rgbClr val="23D5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7" name="Imag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83537" y="2834687"/>
            <a:ext cx="4024925" cy="1046481"/>
          </a:xfrm>
          <a:prstGeom prst="rect">
            <a:avLst/>
          </a:prstGeom>
        </p:spPr>
      </p:pic>
      <p:sp>
        <p:nvSpPr>
          <p:cNvPr id="8" name="ZoneTexte 7"/>
          <p:cNvSpPr txBox="1"/>
          <p:nvPr/>
        </p:nvSpPr>
        <p:spPr>
          <a:xfrm>
            <a:off x="5041864" y="3035059"/>
            <a:ext cx="2108269" cy="584775"/>
          </a:xfrm>
          <a:prstGeom prst="rect">
            <a:avLst/>
          </a:prstGeom>
          <a:noFill/>
        </p:spPr>
        <p:txBody>
          <a:bodyPr wrap="none" rtlCol="0">
            <a:spAutoFit/>
          </a:bodyPr>
          <a:lstStyle/>
          <a:p>
            <a:r>
              <a:rPr lang="fr-FR" sz="3200" dirty="0" smtClean="0">
                <a:solidFill>
                  <a:srgbClr val="23D5FB"/>
                </a:solidFill>
                <a:latin typeface="Sakkal Majalla" panose="02000000000000000000" pitchFamily="2" charset="-78"/>
                <a:cs typeface="Sakkal Majalla" panose="02000000000000000000" pitchFamily="2" charset="-78"/>
              </a:rPr>
              <a:t>La </a:t>
            </a:r>
            <a:r>
              <a:rPr lang="fr-FR" sz="3200" dirty="0" err="1" smtClean="0">
                <a:solidFill>
                  <a:srgbClr val="23D5FB"/>
                </a:solidFill>
                <a:latin typeface="Sakkal Majalla" panose="02000000000000000000" pitchFamily="2" charset="-78"/>
                <a:cs typeface="Sakkal Majalla" panose="02000000000000000000" pitchFamily="2" charset="-78"/>
              </a:rPr>
              <a:t>gamification</a:t>
            </a:r>
            <a:endParaRPr lang="fr-FR" sz="3200" dirty="0">
              <a:solidFill>
                <a:srgbClr val="23D5FB"/>
              </a:solidFill>
              <a:latin typeface="Sakkal Majalla" panose="02000000000000000000" pitchFamily="2" charset="-78"/>
              <a:cs typeface="Sakkal Majalla" panose="02000000000000000000" pitchFamily="2" charset="-78"/>
            </a:endParaRPr>
          </a:p>
        </p:txBody>
      </p:sp>
    </p:spTree>
    <p:extLst>
      <p:ext uri="{BB962C8B-B14F-4D97-AF65-F5344CB8AC3E}">
        <p14:creationId xmlns:p14="http://schemas.microsoft.com/office/powerpoint/2010/main" val="3579742507"/>
      </p:ext>
    </p:extLst>
  </p:cSld>
  <p:clrMapOvr>
    <a:masterClrMapping/>
  </p:clrMapOvr>
  <p:transition spd="slow">
    <p:push dir="u"/>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1300480"/>
          </a:xfrm>
          <a:prstGeom prst="rect">
            <a:avLst/>
          </a:prstGeom>
          <a:solidFill>
            <a:srgbClr val="23D5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 name="Imag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83537" y="126999"/>
            <a:ext cx="4024925" cy="1046481"/>
          </a:xfrm>
          <a:prstGeom prst="rect">
            <a:avLst/>
          </a:prstGeom>
        </p:spPr>
      </p:pic>
      <p:sp>
        <p:nvSpPr>
          <p:cNvPr id="7" name="ZoneTexte 6"/>
          <p:cNvSpPr txBox="1"/>
          <p:nvPr/>
        </p:nvSpPr>
        <p:spPr>
          <a:xfrm>
            <a:off x="5041864" y="327371"/>
            <a:ext cx="2108269" cy="584775"/>
          </a:xfrm>
          <a:prstGeom prst="rect">
            <a:avLst/>
          </a:prstGeom>
          <a:noFill/>
        </p:spPr>
        <p:txBody>
          <a:bodyPr wrap="none" rtlCol="0">
            <a:spAutoFit/>
          </a:bodyPr>
          <a:lstStyle/>
          <a:p>
            <a:r>
              <a:rPr lang="fr-FR" sz="3200" dirty="0" smtClean="0">
                <a:solidFill>
                  <a:srgbClr val="23D5FB"/>
                </a:solidFill>
                <a:latin typeface="Sakkal Majalla" panose="02000000000000000000" pitchFamily="2" charset="-78"/>
                <a:cs typeface="Sakkal Majalla" panose="02000000000000000000" pitchFamily="2" charset="-78"/>
              </a:rPr>
              <a:t>La </a:t>
            </a:r>
            <a:r>
              <a:rPr lang="fr-FR" sz="3200" dirty="0" err="1" smtClean="0">
                <a:solidFill>
                  <a:srgbClr val="23D5FB"/>
                </a:solidFill>
                <a:latin typeface="Sakkal Majalla" panose="02000000000000000000" pitchFamily="2" charset="-78"/>
                <a:cs typeface="Sakkal Majalla" panose="02000000000000000000" pitchFamily="2" charset="-78"/>
              </a:rPr>
              <a:t>gamification</a:t>
            </a:r>
            <a:endParaRPr lang="fr-FR" sz="3200" dirty="0">
              <a:solidFill>
                <a:srgbClr val="23D5FB"/>
              </a:solidFill>
              <a:latin typeface="Sakkal Majalla" panose="02000000000000000000" pitchFamily="2" charset="-78"/>
              <a:cs typeface="Sakkal Majalla" panose="02000000000000000000" pitchFamily="2" charset="-78"/>
            </a:endParaRPr>
          </a:p>
        </p:txBody>
      </p:sp>
      <p:sp>
        <p:nvSpPr>
          <p:cNvPr id="8" name="ZoneTexte 7"/>
          <p:cNvSpPr txBox="1"/>
          <p:nvPr/>
        </p:nvSpPr>
        <p:spPr>
          <a:xfrm>
            <a:off x="142241" y="1500852"/>
            <a:ext cx="11907520" cy="1631216"/>
          </a:xfrm>
          <a:prstGeom prst="rect">
            <a:avLst/>
          </a:prstGeom>
          <a:noFill/>
        </p:spPr>
        <p:txBody>
          <a:bodyPr wrap="square" rtlCol="0">
            <a:spAutoFit/>
          </a:bodyPr>
          <a:lstStyle/>
          <a:p>
            <a:pPr algn="just"/>
            <a:r>
              <a:rPr lang="fr-FR" sz="2500" b="1" dirty="0" smtClean="0">
                <a:solidFill>
                  <a:srgbClr val="2AB059"/>
                </a:solidFill>
                <a:latin typeface="Sakkal Majalla" panose="02000000000000000000" pitchFamily="2" charset="-78"/>
                <a:cs typeface="Sakkal Majalla" panose="02000000000000000000" pitchFamily="2" charset="-78"/>
              </a:rPr>
              <a:t>Définition</a:t>
            </a:r>
            <a:r>
              <a:rPr lang="fr-FR" sz="2500" dirty="0" smtClean="0">
                <a:latin typeface="Sakkal Majalla" panose="02000000000000000000" pitchFamily="2" charset="-78"/>
                <a:cs typeface="Sakkal Majalla" panose="02000000000000000000" pitchFamily="2" charset="-78"/>
              </a:rPr>
              <a:t>  : La </a:t>
            </a:r>
            <a:r>
              <a:rPr lang="fr-FR" sz="2500" dirty="0" err="1" smtClean="0">
                <a:latin typeface="Sakkal Majalla" panose="02000000000000000000" pitchFamily="2" charset="-78"/>
                <a:cs typeface="Sakkal Majalla" panose="02000000000000000000" pitchFamily="2" charset="-78"/>
              </a:rPr>
              <a:t>gamification</a:t>
            </a:r>
            <a:r>
              <a:rPr lang="fr-FR" sz="2500" dirty="0" smtClean="0">
                <a:latin typeface="Sakkal Majalla" panose="02000000000000000000" pitchFamily="2" charset="-78"/>
                <a:cs typeface="Sakkal Majalla" panose="02000000000000000000" pitchFamily="2" charset="-78"/>
              </a:rPr>
              <a:t> est l’application des mécanismes du jeu [et des réseaux sociaux] dans un contexte </a:t>
            </a:r>
          </a:p>
          <a:p>
            <a:pPr algn="just"/>
            <a:r>
              <a:rPr lang="fr-FR" sz="2500" dirty="0" smtClean="0">
                <a:latin typeface="Sakkal Majalla" panose="02000000000000000000" pitchFamily="2" charset="-78"/>
                <a:cs typeface="Sakkal Majalla" panose="02000000000000000000" pitchFamily="2" charset="-78"/>
              </a:rPr>
              <a:t>dit sérieux pour accroitre la motivation de l’utilisateur</a:t>
            </a:r>
          </a:p>
          <a:p>
            <a:pPr algn="just"/>
            <a:endParaRPr lang="fr-FR" sz="2500" dirty="0">
              <a:latin typeface="Sakkal Majalla" panose="02000000000000000000" pitchFamily="2" charset="-78"/>
              <a:cs typeface="Sakkal Majalla" panose="02000000000000000000" pitchFamily="2" charset="-78"/>
            </a:endParaRPr>
          </a:p>
          <a:p>
            <a:pPr algn="just"/>
            <a:r>
              <a:rPr lang="fr-FR" sz="2500" b="1" dirty="0" smtClean="0">
                <a:solidFill>
                  <a:srgbClr val="2AB059"/>
                </a:solidFill>
                <a:latin typeface="Sakkal Majalla" panose="02000000000000000000" pitchFamily="2" charset="-78"/>
                <a:cs typeface="Sakkal Majalla" panose="02000000000000000000" pitchFamily="2" charset="-78"/>
              </a:rPr>
              <a:t>La théorie de la motivation : </a:t>
            </a:r>
            <a:r>
              <a:rPr lang="fr-FR" sz="2500" dirty="0" smtClean="0">
                <a:latin typeface="Sakkal Majalla" panose="02000000000000000000" pitchFamily="2" charset="-78"/>
                <a:cs typeface="Sakkal Majalla" panose="02000000000000000000" pitchFamily="2" charset="-78"/>
              </a:rPr>
              <a:t>l’homme a différents besoins et désirs qui peuvent créer en lui une motivation à agir.</a:t>
            </a:r>
            <a:endParaRPr lang="fr-FR" sz="2500" dirty="0">
              <a:latin typeface="Sakkal Majalla" panose="02000000000000000000" pitchFamily="2" charset="-78"/>
              <a:cs typeface="Sakkal Majalla" panose="02000000000000000000" pitchFamily="2" charset="-78"/>
            </a:endParaRPr>
          </a:p>
        </p:txBody>
      </p:sp>
      <p:pic>
        <p:nvPicPr>
          <p:cNvPr id="9" name="Imag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1520" y="3069193"/>
            <a:ext cx="4038990" cy="3624836"/>
          </a:xfrm>
          <a:prstGeom prst="rect">
            <a:avLst/>
          </a:prstGeom>
        </p:spPr>
      </p:pic>
      <p:sp>
        <p:nvSpPr>
          <p:cNvPr id="10" name="ZoneTexte 9"/>
          <p:cNvSpPr txBox="1"/>
          <p:nvPr/>
        </p:nvSpPr>
        <p:spPr>
          <a:xfrm>
            <a:off x="5516097" y="3271014"/>
            <a:ext cx="5502423" cy="1246495"/>
          </a:xfrm>
          <a:prstGeom prst="rect">
            <a:avLst/>
          </a:prstGeom>
          <a:noFill/>
        </p:spPr>
        <p:txBody>
          <a:bodyPr wrap="square" rtlCol="0">
            <a:spAutoFit/>
          </a:bodyPr>
          <a:lstStyle/>
          <a:p>
            <a:pPr marL="342900" indent="-342900">
              <a:buFont typeface="Arial" panose="020B0604020202020204" pitchFamily="34" charset="0"/>
              <a:buChar char="•"/>
            </a:pPr>
            <a:r>
              <a:rPr lang="fr-FR" sz="2500" dirty="0" smtClean="0">
                <a:latin typeface="Sakkal Majalla" panose="02000000000000000000" pitchFamily="2" charset="-78"/>
                <a:cs typeface="Sakkal Majalla" panose="02000000000000000000" pitchFamily="2" charset="-78"/>
              </a:rPr>
              <a:t>Particulièrement 3 besoins sont cités dans la littérature  comme étant ceux visés par la </a:t>
            </a:r>
            <a:r>
              <a:rPr lang="fr-FR" sz="2500" dirty="0" err="1" smtClean="0">
                <a:latin typeface="Sakkal Majalla" panose="02000000000000000000" pitchFamily="2" charset="-78"/>
                <a:cs typeface="Sakkal Majalla" panose="02000000000000000000" pitchFamily="2" charset="-78"/>
              </a:rPr>
              <a:t>gamification</a:t>
            </a:r>
            <a:r>
              <a:rPr lang="fr-FR" sz="2500" dirty="0" smtClean="0">
                <a:latin typeface="Sakkal Majalla" panose="02000000000000000000" pitchFamily="2" charset="-78"/>
                <a:cs typeface="Sakkal Majalla" panose="02000000000000000000" pitchFamily="2" charset="-78"/>
              </a:rPr>
              <a:t> : </a:t>
            </a:r>
            <a:r>
              <a:rPr lang="fr-FR" sz="2500" b="1" dirty="0" smtClean="0">
                <a:latin typeface="Sakkal Majalla" panose="02000000000000000000" pitchFamily="2" charset="-78"/>
                <a:cs typeface="Sakkal Majalla" panose="02000000000000000000" pitchFamily="2" charset="-78"/>
              </a:rPr>
              <a:t>Autonomie</a:t>
            </a:r>
            <a:r>
              <a:rPr lang="fr-FR" sz="2500" dirty="0" smtClean="0">
                <a:latin typeface="Sakkal Majalla" panose="02000000000000000000" pitchFamily="2" charset="-78"/>
                <a:cs typeface="Sakkal Majalla" panose="02000000000000000000" pitchFamily="2" charset="-78"/>
              </a:rPr>
              <a:t>, </a:t>
            </a:r>
            <a:r>
              <a:rPr lang="fr-FR" sz="2500" b="1" dirty="0" smtClean="0">
                <a:latin typeface="Sakkal Majalla" panose="02000000000000000000" pitchFamily="2" charset="-78"/>
                <a:cs typeface="Sakkal Majalla" panose="02000000000000000000" pitchFamily="2" charset="-78"/>
              </a:rPr>
              <a:t>Compétence</a:t>
            </a:r>
            <a:r>
              <a:rPr lang="fr-FR" sz="2500" dirty="0" smtClean="0">
                <a:latin typeface="Sakkal Majalla" panose="02000000000000000000" pitchFamily="2" charset="-78"/>
                <a:cs typeface="Sakkal Majalla" panose="02000000000000000000" pitchFamily="2" charset="-78"/>
              </a:rPr>
              <a:t>, </a:t>
            </a:r>
            <a:r>
              <a:rPr lang="fr-FR" sz="2500" b="1" dirty="0" smtClean="0">
                <a:latin typeface="Sakkal Majalla" panose="02000000000000000000" pitchFamily="2" charset="-78"/>
                <a:cs typeface="Sakkal Majalla" panose="02000000000000000000" pitchFamily="2" charset="-78"/>
              </a:rPr>
              <a:t>Relation </a:t>
            </a:r>
            <a:endParaRPr lang="fr-FR" sz="2500" b="1" dirty="0">
              <a:latin typeface="Sakkal Majalla" panose="02000000000000000000" pitchFamily="2" charset="-78"/>
              <a:cs typeface="Sakkal Majalla" panose="02000000000000000000" pitchFamily="2" charset="-78"/>
            </a:endParaRPr>
          </a:p>
        </p:txBody>
      </p:sp>
      <p:sp>
        <p:nvSpPr>
          <p:cNvPr id="11" name="ZoneTexte 10"/>
          <p:cNvSpPr txBox="1"/>
          <p:nvPr/>
        </p:nvSpPr>
        <p:spPr>
          <a:xfrm>
            <a:off x="5516096" y="4749294"/>
            <a:ext cx="5502423" cy="1246495"/>
          </a:xfrm>
          <a:prstGeom prst="rect">
            <a:avLst/>
          </a:prstGeom>
          <a:noFill/>
        </p:spPr>
        <p:txBody>
          <a:bodyPr wrap="square" rtlCol="0">
            <a:spAutoFit/>
          </a:bodyPr>
          <a:lstStyle/>
          <a:p>
            <a:pPr marL="285750" indent="-285750">
              <a:buFont typeface="Arial" panose="020B0604020202020204" pitchFamily="34" charset="0"/>
              <a:buChar char="•"/>
            </a:pPr>
            <a:r>
              <a:rPr lang="fr-FR" sz="2500" dirty="0" smtClean="0">
                <a:latin typeface="Sakkal Majalla" panose="02000000000000000000" pitchFamily="2" charset="-78"/>
                <a:cs typeface="Sakkal Majalla" panose="02000000000000000000" pitchFamily="2" charset="-78"/>
              </a:rPr>
              <a:t>Parallèlement aux besoins ou aux désirs, les </a:t>
            </a:r>
            <a:r>
              <a:rPr lang="fr-FR" sz="2500" b="1" dirty="0" smtClean="0">
                <a:latin typeface="Sakkal Majalla" panose="02000000000000000000" pitchFamily="2" charset="-78"/>
                <a:cs typeface="Sakkal Majalla" panose="02000000000000000000" pitchFamily="2" charset="-78"/>
              </a:rPr>
              <a:t>sens</a:t>
            </a:r>
            <a:r>
              <a:rPr lang="fr-FR" sz="2500" dirty="0" smtClean="0">
                <a:latin typeface="Sakkal Majalla" panose="02000000000000000000" pitchFamily="2" charset="-78"/>
                <a:cs typeface="Sakkal Majalla" panose="02000000000000000000" pitchFamily="2" charset="-78"/>
              </a:rPr>
              <a:t> de l’hommes : ouïe, vue, odorat … ont un impact direct sur sa prise de décision.</a:t>
            </a:r>
            <a:endParaRPr lang="fr-FR" sz="2500" b="1" dirty="0">
              <a:latin typeface="Sakkal Majalla" panose="02000000000000000000" pitchFamily="2" charset="-78"/>
              <a:cs typeface="Sakkal Majalla" panose="02000000000000000000" pitchFamily="2" charset="-78"/>
            </a:endParaRPr>
          </a:p>
        </p:txBody>
      </p:sp>
    </p:spTree>
    <p:extLst>
      <p:ext uri="{BB962C8B-B14F-4D97-AF65-F5344CB8AC3E}">
        <p14:creationId xmlns:p14="http://schemas.microsoft.com/office/powerpoint/2010/main" val="3870161432"/>
      </p:ext>
    </p:extLst>
  </p:cSld>
  <p:clrMapOvr>
    <a:masterClrMapping/>
  </p:clrMapOvr>
  <p:transition spd="slow">
    <p:push dir="u"/>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1300480"/>
          </a:xfrm>
          <a:prstGeom prst="rect">
            <a:avLst/>
          </a:prstGeom>
          <a:solidFill>
            <a:srgbClr val="23D5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 name="Imag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83537" y="126999"/>
            <a:ext cx="4024925" cy="1046481"/>
          </a:xfrm>
          <a:prstGeom prst="rect">
            <a:avLst/>
          </a:prstGeom>
        </p:spPr>
      </p:pic>
      <p:sp>
        <p:nvSpPr>
          <p:cNvPr id="7" name="ZoneTexte 6"/>
          <p:cNvSpPr txBox="1"/>
          <p:nvPr/>
        </p:nvSpPr>
        <p:spPr>
          <a:xfrm>
            <a:off x="5041864" y="327371"/>
            <a:ext cx="2108269" cy="584775"/>
          </a:xfrm>
          <a:prstGeom prst="rect">
            <a:avLst/>
          </a:prstGeom>
          <a:noFill/>
        </p:spPr>
        <p:txBody>
          <a:bodyPr wrap="none" rtlCol="0">
            <a:spAutoFit/>
          </a:bodyPr>
          <a:lstStyle/>
          <a:p>
            <a:r>
              <a:rPr lang="fr-FR" sz="3200" dirty="0" smtClean="0">
                <a:solidFill>
                  <a:srgbClr val="23D5FB"/>
                </a:solidFill>
                <a:latin typeface="Sakkal Majalla" panose="02000000000000000000" pitchFamily="2" charset="-78"/>
                <a:cs typeface="Sakkal Majalla" panose="02000000000000000000" pitchFamily="2" charset="-78"/>
              </a:rPr>
              <a:t>La </a:t>
            </a:r>
            <a:r>
              <a:rPr lang="fr-FR" sz="3200" dirty="0" err="1" smtClean="0">
                <a:solidFill>
                  <a:srgbClr val="23D5FB"/>
                </a:solidFill>
                <a:latin typeface="Sakkal Majalla" panose="02000000000000000000" pitchFamily="2" charset="-78"/>
                <a:cs typeface="Sakkal Majalla" panose="02000000000000000000" pitchFamily="2" charset="-78"/>
              </a:rPr>
              <a:t>gamification</a:t>
            </a:r>
            <a:endParaRPr lang="fr-FR" sz="3200" dirty="0">
              <a:solidFill>
                <a:srgbClr val="23D5FB"/>
              </a:solidFill>
              <a:latin typeface="Sakkal Majalla" panose="02000000000000000000" pitchFamily="2" charset="-78"/>
              <a:cs typeface="Sakkal Majalla" panose="02000000000000000000" pitchFamily="2" charset="-78"/>
            </a:endParaRPr>
          </a:p>
        </p:txBody>
      </p:sp>
      <p:sp>
        <p:nvSpPr>
          <p:cNvPr id="8" name="ZoneTexte 7"/>
          <p:cNvSpPr txBox="1"/>
          <p:nvPr/>
        </p:nvSpPr>
        <p:spPr>
          <a:xfrm>
            <a:off x="142241" y="1485612"/>
            <a:ext cx="11907520" cy="1246495"/>
          </a:xfrm>
          <a:prstGeom prst="rect">
            <a:avLst/>
          </a:prstGeom>
          <a:noFill/>
        </p:spPr>
        <p:txBody>
          <a:bodyPr wrap="square" rtlCol="0">
            <a:spAutoFit/>
          </a:bodyPr>
          <a:lstStyle/>
          <a:p>
            <a:pPr algn="just"/>
            <a:r>
              <a:rPr lang="fr-FR" sz="2500" b="1" dirty="0" smtClean="0">
                <a:solidFill>
                  <a:srgbClr val="2AB059"/>
                </a:solidFill>
                <a:latin typeface="Sakkal Majalla" panose="02000000000000000000" pitchFamily="2" charset="-78"/>
                <a:cs typeface="Sakkal Majalla" panose="02000000000000000000" pitchFamily="2" charset="-78"/>
              </a:rPr>
              <a:t>Comment le jeu participe-</a:t>
            </a:r>
            <a:r>
              <a:rPr lang="fr-FR" sz="2500" b="1" dirty="0" err="1" smtClean="0">
                <a:solidFill>
                  <a:srgbClr val="2AB059"/>
                </a:solidFill>
                <a:latin typeface="Sakkal Majalla" panose="02000000000000000000" pitchFamily="2" charset="-78"/>
                <a:cs typeface="Sakkal Majalla" panose="02000000000000000000" pitchFamily="2" charset="-78"/>
              </a:rPr>
              <a:t>t’il</a:t>
            </a:r>
            <a:r>
              <a:rPr lang="fr-FR" sz="2500" b="1" dirty="0" smtClean="0">
                <a:solidFill>
                  <a:srgbClr val="2AB059"/>
                </a:solidFill>
                <a:latin typeface="Sakkal Majalla" panose="02000000000000000000" pitchFamily="2" charset="-78"/>
                <a:cs typeface="Sakkal Majalla" panose="02000000000000000000" pitchFamily="2" charset="-78"/>
              </a:rPr>
              <a:t> a combler ces besoins </a:t>
            </a:r>
            <a:r>
              <a:rPr lang="fr-FR" sz="2500" dirty="0" smtClean="0">
                <a:latin typeface="Sakkal Majalla" panose="02000000000000000000" pitchFamily="2" charset="-78"/>
                <a:cs typeface="Sakkal Majalla" panose="02000000000000000000" pitchFamily="2" charset="-78"/>
              </a:rPr>
              <a:t>: </a:t>
            </a:r>
          </a:p>
          <a:p>
            <a:pPr algn="just"/>
            <a:r>
              <a:rPr lang="fr-FR" sz="2500" dirty="0" smtClean="0">
                <a:latin typeface="Sakkal Majalla" panose="02000000000000000000" pitchFamily="2" charset="-78"/>
                <a:cs typeface="Sakkal Majalla" panose="02000000000000000000" pitchFamily="2" charset="-78"/>
              </a:rPr>
              <a:t>On associe en règle générale chaque </a:t>
            </a:r>
            <a:r>
              <a:rPr lang="fr-FR" sz="2500" b="1" dirty="0" smtClean="0">
                <a:latin typeface="Sakkal Majalla" panose="02000000000000000000" pitchFamily="2" charset="-78"/>
                <a:cs typeface="Sakkal Majalla" panose="02000000000000000000" pitchFamily="2" charset="-78"/>
              </a:rPr>
              <a:t>mécanisme</a:t>
            </a:r>
            <a:r>
              <a:rPr lang="fr-FR" sz="2500" dirty="0" smtClean="0">
                <a:latin typeface="Sakkal Majalla" panose="02000000000000000000" pitchFamily="2" charset="-78"/>
                <a:cs typeface="Sakkal Majalla" panose="02000000000000000000" pitchFamily="2" charset="-78"/>
              </a:rPr>
              <a:t> du jeu à un </a:t>
            </a:r>
            <a:r>
              <a:rPr lang="fr-FR" sz="2500" b="1" dirty="0" smtClean="0">
                <a:latin typeface="Sakkal Majalla" panose="02000000000000000000" pitchFamily="2" charset="-78"/>
                <a:cs typeface="Sakkal Majalla" panose="02000000000000000000" pitchFamily="2" charset="-78"/>
              </a:rPr>
              <a:t>principe</a:t>
            </a:r>
            <a:r>
              <a:rPr lang="fr-FR" sz="2500" dirty="0" smtClean="0">
                <a:latin typeface="Sakkal Majalla" panose="02000000000000000000" pitchFamily="2" charset="-78"/>
                <a:cs typeface="Sakkal Majalla" panose="02000000000000000000" pitchFamily="2" charset="-78"/>
              </a:rPr>
              <a:t> lui-même lié à un besoin. Ces mécanismes sont également liés à l’ </a:t>
            </a:r>
            <a:r>
              <a:rPr lang="fr-FR" sz="2500" b="1" dirty="0" smtClean="0">
                <a:latin typeface="Sakkal Majalla" panose="02000000000000000000" pitchFamily="2" charset="-78"/>
                <a:cs typeface="Sakkal Majalla" panose="02000000000000000000" pitchFamily="2" charset="-78"/>
              </a:rPr>
              <a:t>esthétique</a:t>
            </a:r>
            <a:r>
              <a:rPr lang="fr-FR" sz="2500" dirty="0" smtClean="0">
                <a:latin typeface="Sakkal Majalla" panose="02000000000000000000" pitchFamily="2" charset="-78"/>
                <a:cs typeface="Sakkal Majalla" panose="02000000000000000000" pitchFamily="2" charset="-78"/>
              </a:rPr>
              <a:t> propre au jeux qui influence elle les sens cités précédemment. </a:t>
            </a:r>
            <a:endParaRPr lang="fr-FR" sz="2500" dirty="0">
              <a:latin typeface="Sakkal Majalla" panose="02000000000000000000" pitchFamily="2" charset="-78"/>
              <a:cs typeface="Sakkal Majalla" panose="02000000000000000000" pitchFamily="2" charset="-78"/>
            </a:endParaRPr>
          </a:p>
        </p:txBody>
      </p:sp>
      <p:pic>
        <p:nvPicPr>
          <p:cNvPr id="4" name="Imag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8370" y="2865715"/>
            <a:ext cx="9216585" cy="3931845"/>
          </a:xfrm>
          <a:prstGeom prst="rect">
            <a:avLst/>
          </a:prstGeom>
        </p:spPr>
      </p:pic>
    </p:spTree>
    <p:extLst>
      <p:ext uri="{BB962C8B-B14F-4D97-AF65-F5344CB8AC3E}">
        <p14:creationId xmlns:p14="http://schemas.microsoft.com/office/powerpoint/2010/main" val="15699304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1300480"/>
          </a:xfrm>
          <a:prstGeom prst="rect">
            <a:avLst/>
          </a:prstGeom>
          <a:solidFill>
            <a:srgbClr val="23D5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 name="Imag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83537" y="126999"/>
            <a:ext cx="4024925" cy="1046481"/>
          </a:xfrm>
          <a:prstGeom prst="rect">
            <a:avLst/>
          </a:prstGeom>
        </p:spPr>
      </p:pic>
      <p:sp>
        <p:nvSpPr>
          <p:cNvPr id="7" name="ZoneTexte 6"/>
          <p:cNvSpPr txBox="1"/>
          <p:nvPr/>
        </p:nvSpPr>
        <p:spPr>
          <a:xfrm>
            <a:off x="5041864" y="327371"/>
            <a:ext cx="2108269" cy="584775"/>
          </a:xfrm>
          <a:prstGeom prst="rect">
            <a:avLst/>
          </a:prstGeom>
          <a:noFill/>
        </p:spPr>
        <p:txBody>
          <a:bodyPr wrap="none" rtlCol="0">
            <a:spAutoFit/>
          </a:bodyPr>
          <a:lstStyle/>
          <a:p>
            <a:r>
              <a:rPr lang="fr-FR" sz="3200" dirty="0" smtClean="0">
                <a:solidFill>
                  <a:srgbClr val="23D5FB"/>
                </a:solidFill>
                <a:latin typeface="Sakkal Majalla" panose="02000000000000000000" pitchFamily="2" charset="-78"/>
                <a:cs typeface="Sakkal Majalla" panose="02000000000000000000" pitchFamily="2" charset="-78"/>
              </a:rPr>
              <a:t>La </a:t>
            </a:r>
            <a:r>
              <a:rPr lang="fr-FR" sz="3200" dirty="0" err="1" smtClean="0">
                <a:solidFill>
                  <a:srgbClr val="23D5FB"/>
                </a:solidFill>
                <a:latin typeface="Sakkal Majalla" panose="02000000000000000000" pitchFamily="2" charset="-78"/>
                <a:cs typeface="Sakkal Majalla" panose="02000000000000000000" pitchFamily="2" charset="-78"/>
              </a:rPr>
              <a:t>gamification</a:t>
            </a:r>
            <a:endParaRPr lang="fr-FR" sz="3200" dirty="0">
              <a:solidFill>
                <a:srgbClr val="23D5FB"/>
              </a:solidFill>
              <a:latin typeface="Sakkal Majalla" panose="02000000000000000000" pitchFamily="2" charset="-78"/>
              <a:cs typeface="Sakkal Majalla" panose="02000000000000000000" pitchFamily="2" charset="-78"/>
            </a:endParaRPr>
          </a:p>
        </p:txBody>
      </p:sp>
      <p:pic>
        <p:nvPicPr>
          <p:cNvPr id="5" name="Image 4"/>
          <p:cNvPicPr>
            <a:picLocks noChangeAspect="1"/>
          </p:cNvPicPr>
          <p:nvPr/>
        </p:nvPicPr>
        <p:blipFill rotWithShape="1">
          <a:blip r:embed="rId3">
            <a:extLst>
              <a:ext uri="{28A0092B-C50C-407E-A947-70E740481C1C}">
                <a14:useLocalDpi xmlns:a14="http://schemas.microsoft.com/office/drawing/2010/main" val="0"/>
              </a:ext>
            </a:extLst>
          </a:blip>
          <a:srcRect l="1088" t="1546" r="1553"/>
          <a:stretch/>
        </p:blipFill>
        <p:spPr>
          <a:xfrm>
            <a:off x="152400" y="1676400"/>
            <a:ext cx="7647380" cy="5181512"/>
          </a:xfrm>
          <a:prstGeom prst="rect">
            <a:avLst/>
          </a:prstGeom>
        </p:spPr>
      </p:pic>
      <p:sp>
        <p:nvSpPr>
          <p:cNvPr id="6" name="Rectangle 5"/>
          <p:cNvSpPr/>
          <p:nvPr/>
        </p:nvSpPr>
        <p:spPr>
          <a:xfrm>
            <a:off x="8268514" y="2481072"/>
            <a:ext cx="3737558" cy="3144451"/>
          </a:xfrm>
          <a:prstGeom prst="rect">
            <a:avLst/>
          </a:prstGeom>
        </p:spPr>
        <p:txBody>
          <a:bodyPr wrap="square">
            <a:spAutoFit/>
          </a:bodyPr>
          <a:lstStyle/>
          <a:p>
            <a:pPr fontAlgn="base">
              <a:spcBef>
                <a:spcPts val="1400"/>
              </a:spcBef>
            </a:pPr>
            <a:r>
              <a:rPr lang="fr-FR" sz="2500" b="0" i="0" u="none" strike="noStrike" dirty="0" smtClean="0">
                <a:effectLst/>
                <a:latin typeface="Sakkal Majalla" panose="02000000000000000000" pitchFamily="2" charset="-78"/>
                <a:cs typeface="Sakkal Majalla" panose="02000000000000000000" pitchFamily="2" charset="-78"/>
              </a:rPr>
              <a:t>Facteurs de motivations </a:t>
            </a:r>
          </a:p>
          <a:p>
            <a:pPr marL="342900" indent="-342900" fontAlgn="base">
              <a:spcBef>
                <a:spcPts val="1400"/>
              </a:spcBef>
              <a:buFont typeface="Arial" panose="020B0604020202020204" pitchFamily="34" charset="0"/>
              <a:buChar char="•"/>
            </a:pPr>
            <a:r>
              <a:rPr lang="fr-FR" sz="2500" b="0" i="0" u="none" strike="noStrike" dirty="0" smtClean="0">
                <a:effectLst/>
                <a:latin typeface="Sakkal Majalla" panose="02000000000000000000" pitchFamily="2" charset="-78"/>
                <a:cs typeface="Sakkal Majalla" panose="02000000000000000000" pitchFamily="2" charset="-78"/>
              </a:rPr>
              <a:t>personnelles  : découverte, rêve, immersion, challenge, objectifs, fil conducteurs</a:t>
            </a:r>
          </a:p>
          <a:p>
            <a:pPr marL="342900" indent="-342900" fontAlgn="base">
              <a:spcBef>
                <a:spcPts val="1400"/>
              </a:spcBef>
              <a:buFont typeface="Arial" panose="020B0604020202020204" pitchFamily="34" charset="0"/>
              <a:buChar char="•"/>
            </a:pPr>
            <a:r>
              <a:rPr lang="fr-FR" sz="2500" b="0" i="0" u="none" strike="noStrike" dirty="0" smtClean="0">
                <a:effectLst/>
                <a:latin typeface="Sakkal Majalla" panose="02000000000000000000" pitchFamily="2" charset="-78"/>
                <a:cs typeface="Sakkal Majalla" panose="02000000000000000000" pitchFamily="2" charset="-78"/>
              </a:rPr>
              <a:t> interpersonnelles : reconnaissance, collaboration, confiance, compétition</a:t>
            </a:r>
          </a:p>
        </p:txBody>
      </p:sp>
    </p:spTree>
    <p:extLst>
      <p:ext uri="{BB962C8B-B14F-4D97-AF65-F5344CB8AC3E}">
        <p14:creationId xmlns:p14="http://schemas.microsoft.com/office/powerpoint/2010/main" val="31409869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1451</TotalTime>
  <Words>1157</Words>
  <Application>Microsoft Office PowerPoint</Application>
  <PresentationFormat>Grand écran</PresentationFormat>
  <Paragraphs>146</Paragraphs>
  <Slides>35</Slides>
  <Notes>0</Notes>
  <HiddenSlides>0</HiddenSlides>
  <MMClips>0</MMClips>
  <ScaleCrop>false</ScaleCrop>
  <HeadingPairs>
    <vt:vector size="6" baseType="variant">
      <vt:variant>
        <vt:lpstr>Polices utilisées</vt:lpstr>
      </vt:variant>
      <vt:variant>
        <vt:i4>5</vt:i4>
      </vt:variant>
      <vt:variant>
        <vt:lpstr>Thème</vt:lpstr>
      </vt:variant>
      <vt:variant>
        <vt:i4>1</vt:i4>
      </vt:variant>
      <vt:variant>
        <vt:lpstr>Titres des diapositives</vt:lpstr>
      </vt:variant>
      <vt:variant>
        <vt:i4>35</vt:i4>
      </vt:variant>
    </vt:vector>
  </HeadingPairs>
  <TitlesOfParts>
    <vt:vector size="41" baseType="lpstr">
      <vt:lpstr>Arial</vt:lpstr>
      <vt:lpstr>Calibri</vt:lpstr>
      <vt:lpstr>Calibri Light</vt:lpstr>
      <vt:lpstr>Sakkal Majalla</vt:lpstr>
      <vt:lpstr>Times New Roman</vt:lpstr>
      <vt:lpstr>Thème Office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Anas NEUMANN</dc:creator>
  <cp:lastModifiedBy>Anas NEUMANN</cp:lastModifiedBy>
  <cp:revision>154</cp:revision>
  <dcterms:created xsi:type="dcterms:W3CDTF">2017-03-20T15:01:52Z</dcterms:created>
  <dcterms:modified xsi:type="dcterms:W3CDTF">2017-03-22T16:48:35Z</dcterms:modified>
</cp:coreProperties>
</file>